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阿里巴巴普惠体 Bold" panose="00020600040101010101" charset="-122"/>
      <p:bold r:id="rId28"/>
    </p:embeddedFont>
    <p:embeddedFont>
      <p:font typeface="阿里巴巴普惠体" panose="00020600040101010101" charset="-122"/>
      <p:regular r:id="rId29"/>
    </p:embeddedFont>
    <p:embeddedFont>
      <p:font typeface="阿里巴巴普惠体 Heavy" panose="00020600040101010101" charset="-122"/>
      <p:regular r:id="rId30"/>
    </p:embeddedFont>
    <p:embeddedFont>
      <p:font typeface="阿里巴巴普惠体 Light" panose="00020600040101010101" charset="-122"/>
      <p:regular r:id="rId31"/>
    </p:embeddedFont>
    <p:embeddedFont>
      <p:font typeface="阿里巴巴普惠体 Medium" panose="00020600040101010101" charset="-122"/>
      <p:regular r:id="rId32"/>
    </p:embeddedFont>
    <p:embeddedFont>
      <p:font typeface="微软雅黑" panose="020B0503020204020204" charset="-122"/>
      <p:regular r:id="rId33"/>
    </p:embeddedFont>
    <p:embeddedFont>
      <p:font typeface="Calibri" panose="020F0502020204030204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0" userDrawn="1">
          <p15:clr>
            <a:srgbClr val="A4A3A4"/>
          </p15:clr>
        </p15:guide>
        <p15:guide id="2" pos="28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200"/>
        <p:guide pos="28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font" Target="fonts/font10.fntdata"/><Relationship Id="rId36" Type="http://schemas.openxmlformats.org/officeDocument/2006/relationships/font" Target="fonts/font9.fntdata"/><Relationship Id="rId35" Type="http://schemas.openxmlformats.org/officeDocument/2006/relationships/font" Target="fonts/font8.fntdata"/><Relationship Id="rId34" Type="http://schemas.openxmlformats.org/officeDocument/2006/relationships/font" Target="fonts/font7.fntdata"/><Relationship Id="rId33" Type="http://schemas.openxmlformats.org/officeDocument/2006/relationships/font" Target="fonts/font6.fntdata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" Target="slides/slide1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8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8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10488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10488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8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1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92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04879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04879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9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817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81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04881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2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0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801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80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04880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0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806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80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04880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0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1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822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04882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04882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2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827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828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82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04883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3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83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04883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83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04883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83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04883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3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9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04879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9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04858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58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0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841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842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04884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04884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4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0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811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8812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04881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04881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1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6.xml"/><Relationship Id="rId2" Type="http://schemas.openxmlformats.org/officeDocument/2006/relationships/image" Target="../media/image3.png"/><Relationship Id="rId1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7.xml"/><Relationship Id="rId2" Type="http://schemas.openxmlformats.org/officeDocument/2006/relationships/image" Target="../media/image3.png"/><Relationship Id="rId1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2.png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16.xml"/><Relationship Id="rId17" Type="http://schemas.openxmlformats.org/officeDocument/2006/relationships/tags" Target="../tags/tag15.xml"/><Relationship Id="rId16" Type="http://schemas.openxmlformats.org/officeDocument/2006/relationships/tags" Target="../tags/tag14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8.png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tags" Target="../tags/tag19.xml"/><Relationship Id="rId3" Type="http://schemas.openxmlformats.org/officeDocument/2006/relationships/image" Target="../media/image3.png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21.xml"/><Relationship Id="rId4" Type="http://schemas.openxmlformats.org/officeDocument/2006/relationships/image" Target="../media/image7.png"/><Relationship Id="rId3" Type="http://schemas.openxmlformats.org/officeDocument/2006/relationships/tags" Target="../tags/tag20.xml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image" Target="../media/image8.png"/><Relationship Id="rId2" Type="http://schemas.openxmlformats.org/officeDocument/2006/relationships/tags" Target="../tags/tag2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hyperlink" Target="https://www.testin.cn/s/7fe95ca6" TargetMode="Externa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5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59" b="-9259"/>
            </a:stretch>
          </a:blipFill>
        </p:spPr>
      </p:sp>
      <p:grpSp>
        <p:nvGrpSpPr>
          <p:cNvPr id="61" name="Group 3"/>
          <p:cNvGrpSpPr/>
          <p:nvPr/>
        </p:nvGrpSpPr>
        <p:grpSpPr>
          <a:xfrm rot="0">
            <a:off x="1565478" y="6880814"/>
            <a:ext cx="3351643" cy="598959"/>
            <a:chOff x="0" y="0"/>
            <a:chExt cx="716258" cy="128000"/>
          </a:xfrm>
        </p:grpSpPr>
        <p:sp>
          <p:nvSpPr>
            <p:cNvPr id="1048641" name="Freeform 4"/>
            <p:cNvSpPr/>
            <p:nvPr/>
          </p:nvSpPr>
          <p:spPr>
            <a:xfrm>
              <a:off x="0" y="0"/>
              <a:ext cx="716258" cy="128000"/>
            </a:xfrm>
            <a:custGeom>
              <a:avLst/>
              <a:gdLst/>
              <a:ahLst/>
              <a:cxnLst/>
              <a:rect l="l" t="t" r="r" b="b"/>
              <a:pathLst>
                <a:path w="716258" h="128000">
                  <a:moveTo>
                    <a:pt x="64000" y="0"/>
                  </a:moveTo>
                  <a:lnTo>
                    <a:pt x="652258" y="0"/>
                  </a:lnTo>
                  <a:cubicBezTo>
                    <a:pt x="669232" y="0"/>
                    <a:pt x="685511" y="6743"/>
                    <a:pt x="697513" y="18745"/>
                  </a:cubicBezTo>
                  <a:cubicBezTo>
                    <a:pt x="709516" y="30747"/>
                    <a:pt x="716258" y="47026"/>
                    <a:pt x="716258" y="64000"/>
                  </a:cubicBezTo>
                  <a:lnTo>
                    <a:pt x="716258" y="64000"/>
                  </a:lnTo>
                  <a:cubicBezTo>
                    <a:pt x="716258" y="80974"/>
                    <a:pt x="709516" y="97252"/>
                    <a:pt x="697513" y="109255"/>
                  </a:cubicBezTo>
                  <a:cubicBezTo>
                    <a:pt x="685511" y="121257"/>
                    <a:pt x="669232" y="128000"/>
                    <a:pt x="652258" y="128000"/>
                  </a:cubicBezTo>
                  <a:lnTo>
                    <a:pt x="64000" y="128000"/>
                  </a:lnTo>
                  <a:cubicBezTo>
                    <a:pt x="47026" y="128000"/>
                    <a:pt x="30747" y="121257"/>
                    <a:pt x="18745" y="109255"/>
                  </a:cubicBezTo>
                  <a:cubicBezTo>
                    <a:pt x="6743" y="97252"/>
                    <a:pt x="0" y="80974"/>
                    <a:pt x="0" y="64000"/>
                  </a:cubicBezTo>
                  <a:lnTo>
                    <a:pt x="0" y="64000"/>
                  </a:lnTo>
                  <a:cubicBezTo>
                    <a:pt x="0" y="47026"/>
                    <a:pt x="6743" y="30747"/>
                    <a:pt x="18745" y="18745"/>
                  </a:cubicBezTo>
                  <a:cubicBezTo>
                    <a:pt x="30747" y="6743"/>
                    <a:pt x="47026" y="0"/>
                    <a:pt x="640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4FEFE">
                    <a:alpha val="55500"/>
                  </a:srgbClr>
                </a:gs>
                <a:gs pos="100000">
                  <a:srgbClr val="0663F5">
                    <a:alpha val="39500"/>
                  </a:srgbClr>
                </a:gs>
              </a:gsLst>
              <a:lin ang="0"/>
            </a:gradFill>
            <a:ln w="19050" cap="rnd">
              <a:gradFill>
                <a:gsLst>
                  <a:gs pos="0">
                    <a:srgbClr val="24FEFE">
                      <a:alpha val="100000"/>
                    </a:srgbClr>
                  </a:gs>
                  <a:gs pos="100000">
                    <a:srgbClr val="0663F5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048642" name="TextBox 5"/>
            <p:cNvSpPr txBox="1"/>
            <p:nvPr/>
          </p:nvSpPr>
          <p:spPr>
            <a:xfrm>
              <a:off x="0" y="-38100"/>
              <a:ext cx="716258" cy="166100"/>
            </a:xfrm>
            <a:prstGeom prst="rect">
              <a:avLst/>
            </a:prstGeom>
          </p:spPr>
          <p:txBody>
            <a:bodyPr lIns="62607" tIns="62607" rIns="62607" bIns="62607" rtlCol="0" anchor="ctr"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048643" name="TextBox 6"/>
          <p:cNvSpPr txBox="1"/>
          <p:nvPr/>
        </p:nvSpPr>
        <p:spPr>
          <a:xfrm>
            <a:off x="1565478" y="3731550"/>
            <a:ext cx="10008397" cy="1477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11525"/>
              </a:lnSpc>
            </a:pPr>
            <a:r>
              <a:rPr lang="zh-CN" altLang="en-US" sz="8800" b="1" spc="307">
                <a:solidFill>
                  <a:srgbClr val="FFFFFF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移动智能充电应用</a:t>
            </a:r>
            <a:endParaRPr lang="zh-CN" altLang="en-US" sz="8800" b="1" spc="307">
              <a:solidFill>
                <a:srgbClr val="FFFFFF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1048644" name="AutoShape 7"/>
          <p:cNvSpPr/>
          <p:nvPr/>
        </p:nvSpPr>
        <p:spPr>
          <a:xfrm flipV="1">
            <a:off x="10087351" y="5029200"/>
            <a:ext cx="667374" cy="0"/>
          </a:xfrm>
          <a:prstGeom prst="line">
            <a:avLst/>
          </a:prstGeom>
          <a:ln w="19050" cap="rnd">
            <a:gradFill>
              <a:gsLst>
                <a:gs pos="0">
                  <a:srgbClr val="24FEFE">
                    <a:alpha val="100000"/>
                  </a:srgbClr>
                </a:gs>
                <a:gs pos="50000">
                  <a:srgbClr val="127CFD">
                    <a:alpha val="100000"/>
                  </a:srgbClr>
                </a:gs>
                <a:gs pos="100000">
                  <a:srgbClr val="127CFD">
                    <a:alpha val="205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048645" name="Freeform 8"/>
          <p:cNvSpPr/>
          <p:nvPr/>
        </p:nvSpPr>
        <p:spPr>
          <a:xfrm rot="5400000">
            <a:off x="692590" y="631183"/>
            <a:ext cx="672219" cy="746910"/>
          </a:xfrm>
          <a:custGeom>
            <a:avLst/>
            <a:gdLst/>
            <a:ahLst/>
            <a:cxnLst/>
            <a:rect l="l" t="t" r="r" b="b"/>
            <a:pathLst>
              <a:path w="672219" h="746910">
                <a:moveTo>
                  <a:pt x="0" y="0"/>
                </a:moveTo>
                <a:lnTo>
                  <a:pt x="672220" y="0"/>
                </a:lnTo>
                <a:lnTo>
                  <a:pt x="672220" y="746910"/>
                </a:lnTo>
                <a:lnTo>
                  <a:pt x="0" y="746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1" b="-1631"/>
            </a:stretch>
          </a:blipFill>
        </p:spPr>
      </p:sp>
      <p:sp>
        <p:nvSpPr>
          <p:cNvPr id="1048646" name="TextBox 9"/>
          <p:cNvSpPr txBox="1"/>
          <p:nvPr/>
        </p:nvSpPr>
        <p:spPr>
          <a:xfrm>
            <a:off x="1908515" y="6954868"/>
            <a:ext cx="2665570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GROUP 1</a:t>
            </a:r>
            <a:endParaRPr lang="en-US" sz="250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1048647" name="TextBox 10"/>
          <p:cNvSpPr txBox="1"/>
          <p:nvPr/>
        </p:nvSpPr>
        <p:spPr>
          <a:xfrm>
            <a:off x="1566113" y="5753100"/>
            <a:ext cx="6969275" cy="408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3190"/>
              </a:lnSpc>
            </a:pPr>
            <a:r>
              <a:rPr lang="zh-CN" altLang="en-US" sz="2100" b="1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赖旻臻</a:t>
            </a:r>
            <a:r>
              <a:rPr lang="en-US" altLang="zh-CN" sz="2100" b="1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</a:t>
            </a:r>
            <a:r>
              <a:rPr lang="zh-CN" altLang="en-US" sz="2100" b="1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黄子恒</a:t>
            </a:r>
            <a:r>
              <a:rPr lang="en-US" altLang="zh-CN" sz="2100" b="1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</a:t>
            </a:r>
            <a:r>
              <a:rPr lang="zh-CN" altLang="en-US" sz="2100" b="1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卢子洋</a:t>
            </a:r>
            <a:r>
              <a:rPr lang="en-US" altLang="zh-CN" sz="2100" b="1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</a:t>
            </a:r>
            <a:r>
              <a:rPr lang="zh-CN" altLang="en-US" sz="2100" b="1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袁茵</a:t>
            </a:r>
            <a:endParaRPr lang="zh-CN" altLang="en-US" sz="2100" b="1" spc="165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1048648" name="TextBox 11"/>
          <p:cNvSpPr txBox="1"/>
          <p:nvPr/>
        </p:nvSpPr>
        <p:spPr>
          <a:xfrm>
            <a:off x="1565478" y="2591961"/>
            <a:ext cx="5497052" cy="116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1" spc="520">
                <a:solidFill>
                  <a:srgbClr val="1BC7FE"/>
                </a:solidFill>
                <a:latin typeface="阿里巴巴普惠体 Heavy" panose="00020600040101010101" charset="-122"/>
                <a:ea typeface="阿里巴巴普惠体 Heavy" panose="00020600040101010101" charset="-122"/>
                <a:cs typeface="阿里巴巴普惠体 Heavy" panose="00020600040101010101" charset="-122"/>
                <a:sym typeface="阿里巴巴普惠体 Heavy" panose="00020600040101010101" charset="-122"/>
              </a:rPr>
              <a:t>E-</a:t>
            </a:r>
            <a:r>
              <a:rPr lang="zh-CN" altLang="en-US" sz="6500" b="1" spc="520">
                <a:solidFill>
                  <a:srgbClr val="1BC7FE"/>
                </a:solidFill>
                <a:latin typeface="阿里巴巴普惠体 Heavy" panose="00020600040101010101" charset="-122"/>
                <a:ea typeface="阿里巴巴普惠体 Heavy" panose="00020600040101010101" charset="-122"/>
                <a:cs typeface="阿里巴巴普惠体 Heavy" panose="00020600040101010101" charset="-122"/>
                <a:sym typeface="阿里巴巴普惠体 Heavy" panose="00020600040101010101" charset="-122"/>
              </a:rPr>
              <a:t>充电</a:t>
            </a:r>
            <a:endParaRPr lang="zh-CN" altLang="en-US" sz="6500" b="1" spc="520">
              <a:solidFill>
                <a:srgbClr val="1BC7FE"/>
              </a:solidFill>
              <a:latin typeface="阿里巴巴普惠体 Heavy" panose="00020600040101010101" charset="-122"/>
              <a:ea typeface="阿里巴巴普惠体 Heavy" panose="00020600040101010101" charset="-122"/>
              <a:cs typeface="阿里巴巴普惠体 Heavy" panose="00020600040101010101" charset="-122"/>
              <a:sym typeface="阿里巴巴普惠体 Heavy" panose="0002060004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7E0F7">
                <a:alpha val="0"/>
              </a:srgbClr>
            </a:gs>
            <a:gs pos="100000">
              <a:srgbClr val="D7E0F7">
                <a:alpha val="60500"/>
              </a:srgbClr>
            </a:gs>
          </a:gsLst>
          <a:lin ang="2700000"/>
        </a:gradFill>
        <a:effectLst/>
      </p:bgPr>
    </p:bg>
    <p:spTree>
      <p:nvGrpSpPr>
        <p:cNvPr id="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3" name="TextBox 2"/>
          <p:cNvSpPr txBox="1"/>
          <p:nvPr/>
        </p:nvSpPr>
        <p:spPr>
          <a:xfrm>
            <a:off x="1158875" y="354965"/>
            <a:ext cx="15334615" cy="897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终端详细</a:t>
            </a:r>
            <a:r>
              <a:rPr lang="en-US" altLang="zh-CN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-</a:t>
            </a: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测试概况（以</a:t>
            </a:r>
            <a:r>
              <a:rPr lang="en-US" altLang="zh-CN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Redmi K40</a:t>
            </a: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为例）</a:t>
            </a:r>
            <a:endParaRPr lang="zh-CN" altLang="en-US" sz="5000" b="1" spc="339">
              <a:solidFill>
                <a:srgbClr val="1B3F9B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阿里巴巴普惠体 Medium" panose="00020600040101010101" charset="-122"/>
            </a:endParaRPr>
          </a:p>
        </p:txBody>
      </p:sp>
      <p:grpSp>
        <p:nvGrpSpPr>
          <p:cNvPr id="96" name="Group 3"/>
          <p:cNvGrpSpPr/>
          <p:nvPr/>
        </p:nvGrpSpPr>
        <p:grpSpPr>
          <a:xfrm rot="0">
            <a:off x="791828" y="419100"/>
            <a:ext cx="158480" cy="802050"/>
            <a:chOff x="0" y="0"/>
            <a:chExt cx="41739" cy="211239"/>
          </a:xfrm>
        </p:grpSpPr>
        <p:sp>
          <p:nvSpPr>
            <p:cNvPr id="1048734" name="Freeform 4"/>
            <p:cNvSpPr/>
            <p:nvPr/>
          </p:nvSpPr>
          <p:spPr>
            <a:xfrm>
              <a:off x="0" y="0"/>
              <a:ext cx="41739" cy="211239"/>
            </a:xfrm>
            <a:custGeom>
              <a:avLst/>
              <a:gdLst/>
              <a:ahLst/>
              <a:cxnLst/>
              <a:rect l="l" t="t" r="r" b="b"/>
              <a:pathLst>
                <a:path w="41739" h="211239">
                  <a:moveTo>
                    <a:pt x="20870" y="0"/>
                  </a:moveTo>
                  <a:lnTo>
                    <a:pt x="20870" y="0"/>
                  </a:lnTo>
                  <a:cubicBezTo>
                    <a:pt x="26405" y="0"/>
                    <a:pt x="31713" y="2199"/>
                    <a:pt x="35627" y="6113"/>
                  </a:cubicBezTo>
                  <a:cubicBezTo>
                    <a:pt x="39541" y="10026"/>
                    <a:pt x="41739" y="15335"/>
                    <a:pt x="41739" y="20870"/>
                  </a:cubicBezTo>
                  <a:lnTo>
                    <a:pt x="41739" y="190370"/>
                  </a:lnTo>
                  <a:cubicBezTo>
                    <a:pt x="41739" y="201896"/>
                    <a:pt x="32396" y="211239"/>
                    <a:pt x="20870" y="211239"/>
                  </a:cubicBezTo>
                  <a:lnTo>
                    <a:pt x="20870" y="211239"/>
                  </a:lnTo>
                  <a:cubicBezTo>
                    <a:pt x="9344" y="211239"/>
                    <a:pt x="0" y="201896"/>
                    <a:pt x="0" y="190370"/>
                  </a:cubicBezTo>
                  <a:lnTo>
                    <a:pt x="0" y="20870"/>
                  </a:lnTo>
                  <a:cubicBezTo>
                    <a:pt x="0" y="9344"/>
                    <a:pt x="9344" y="0"/>
                    <a:pt x="208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048735" name="TextBox 5"/>
            <p:cNvSpPr txBox="1"/>
            <p:nvPr/>
          </p:nvSpPr>
          <p:spPr>
            <a:xfrm>
              <a:off x="0" y="-38100"/>
              <a:ext cx="41739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id="97" name="Group 38"/>
          <p:cNvGrpSpPr/>
          <p:nvPr/>
        </p:nvGrpSpPr>
        <p:grpSpPr>
          <a:xfrm rot="0">
            <a:off x="719675" y="8609970"/>
            <a:ext cx="16759430" cy="1277611"/>
            <a:chOff x="0" y="0"/>
            <a:chExt cx="6957498" cy="530386"/>
          </a:xfrm>
        </p:grpSpPr>
        <p:sp>
          <p:nvSpPr>
            <p:cNvPr id="1048736" name="Freeform 39"/>
            <p:cNvSpPr/>
            <p:nvPr/>
          </p:nvSpPr>
          <p:spPr>
            <a:xfrm>
              <a:off x="0" y="0"/>
              <a:ext cx="6957498" cy="530386"/>
            </a:xfrm>
            <a:custGeom>
              <a:avLst/>
              <a:gdLst/>
              <a:ahLst/>
              <a:cxnLst/>
              <a:rect l="l" t="t" r="r" b="b"/>
              <a:pathLst>
                <a:path w="6957498" h="530386">
                  <a:moveTo>
                    <a:pt x="3478749" y="0"/>
                  </a:moveTo>
                  <a:cubicBezTo>
                    <a:pt x="1557489" y="0"/>
                    <a:pt x="0" y="118731"/>
                    <a:pt x="0" y="265193"/>
                  </a:cubicBezTo>
                  <a:cubicBezTo>
                    <a:pt x="0" y="411655"/>
                    <a:pt x="1557489" y="530386"/>
                    <a:pt x="3478749" y="530386"/>
                  </a:cubicBezTo>
                  <a:cubicBezTo>
                    <a:pt x="5400009" y="530386"/>
                    <a:pt x="6957498" y="411655"/>
                    <a:pt x="6957498" y="265193"/>
                  </a:cubicBezTo>
                  <a:cubicBezTo>
                    <a:pt x="6957498" y="118731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56240"/>
                  </a:srgbClr>
                </a:gs>
                <a:gs pos="50000">
                  <a:srgbClr val="B2C5E3">
                    <a:alpha val="11470"/>
                  </a:srgbClr>
                </a:gs>
                <a:gs pos="100000">
                  <a:srgbClr val="B2C5E3">
                    <a:alpha val="4662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1048737" name="TextBox 40"/>
            <p:cNvSpPr txBox="1"/>
            <p:nvPr/>
          </p:nvSpPr>
          <p:spPr>
            <a:xfrm>
              <a:off x="652265" y="11624"/>
              <a:ext cx="5652967" cy="469039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98" name="Group 41"/>
          <p:cNvGrpSpPr/>
          <p:nvPr/>
        </p:nvGrpSpPr>
        <p:grpSpPr>
          <a:xfrm rot="0">
            <a:off x="3493556" y="8881930"/>
            <a:ext cx="11211668" cy="752740"/>
            <a:chOff x="0" y="0"/>
            <a:chExt cx="6957498" cy="467119"/>
          </a:xfrm>
        </p:grpSpPr>
        <p:sp>
          <p:nvSpPr>
            <p:cNvPr id="1048738" name="Freeform 42"/>
            <p:cNvSpPr/>
            <p:nvPr/>
          </p:nvSpPr>
          <p:spPr>
            <a:xfrm>
              <a:off x="0" y="0"/>
              <a:ext cx="6957498" cy="467119"/>
            </a:xfrm>
            <a:custGeom>
              <a:avLst/>
              <a:gdLst/>
              <a:ahLst/>
              <a:cxnLst/>
              <a:rect l="l" t="t" r="r" b="b"/>
              <a:pathLst>
                <a:path w="6957498" h="467119">
                  <a:moveTo>
                    <a:pt x="3478749" y="0"/>
                  </a:moveTo>
                  <a:cubicBezTo>
                    <a:pt x="1557489" y="0"/>
                    <a:pt x="0" y="104568"/>
                    <a:pt x="0" y="233560"/>
                  </a:cubicBezTo>
                  <a:cubicBezTo>
                    <a:pt x="0" y="362551"/>
                    <a:pt x="1557489" y="467119"/>
                    <a:pt x="3478749" y="467119"/>
                  </a:cubicBezTo>
                  <a:cubicBezTo>
                    <a:pt x="5400009" y="467119"/>
                    <a:pt x="6957498" y="362551"/>
                    <a:pt x="6957498" y="233560"/>
                  </a:cubicBezTo>
                  <a:cubicBezTo>
                    <a:pt x="6957498" y="104568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76000"/>
                  </a:srgbClr>
                </a:gs>
                <a:gs pos="50000">
                  <a:srgbClr val="B2C5E3">
                    <a:alpha val="15500"/>
                  </a:srgbClr>
                </a:gs>
                <a:gs pos="100000">
                  <a:srgbClr val="B2C5E3">
                    <a:alpha val="63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1048739" name="TextBox 43"/>
            <p:cNvSpPr txBox="1"/>
            <p:nvPr/>
          </p:nvSpPr>
          <p:spPr>
            <a:xfrm>
              <a:off x="652265" y="5692"/>
              <a:ext cx="5652967" cy="417634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048740" name="Freeform 44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pic>
        <p:nvPicPr>
          <p:cNvPr id="2097164" name="图片 6"/>
          <p:cNvPicPr>
            <a:picLocks noChangeAspect="1"/>
          </p:cNvPicPr>
          <p:nvPr/>
        </p:nvPicPr>
        <p:blipFill>
          <a:blip r:embed="rId2"/>
          <a:srcRect r="513" b="4924"/>
          <a:stretch>
            <a:fillRect/>
          </a:stretch>
        </p:blipFill>
        <p:spPr>
          <a:xfrm>
            <a:off x="685800" y="1409700"/>
            <a:ext cx="16882745" cy="2133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97165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55" y="4229100"/>
            <a:ext cx="8324850" cy="2933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9" name="Group 21"/>
          <p:cNvGrpSpPr/>
          <p:nvPr/>
        </p:nvGrpSpPr>
        <p:grpSpPr>
          <a:xfrm rot="0">
            <a:off x="685800" y="3680460"/>
            <a:ext cx="1607185" cy="466090"/>
            <a:chOff x="0" y="0"/>
            <a:chExt cx="480267" cy="135277"/>
          </a:xfrm>
        </p:grpSpPr>
        <p:sp>
          <p:nvSpPr>
            <p:cNvPr id="1048741" name="Freeform 22"/>
            <p:cNvSpPr/>
            <p:nvPr/>
          </p:nvSpPr>
          <p:spPr>
            <a:xfrm>
              <a:off x="0" y="0"/>
              <a:ext cx="480267" cy="135277"/>
            </a:xfrm>
            <a:custGeom>
              <a:avLst/>
              <a:gdLst/>
              <a:ahLst/>
              <a:cxnLst/>
              <a:rect l="l" t="t" r="r" b="b"/>
              <a:pathLst>
                <a:path w="480267" h="135277">
                  <a:moveTo>
                    <a:pt x="67639" y="0"/>
                  </a:moveTo>
                  <a:lnTo>
                    <a:pt x="412629" y="0"/>
                  </a:lnTo>
                  <a:cubicBezTo>
                    <a:pt x="430567" y="0"/>
                    <a:pt x="447772" y="7126"/>
                    <a:pt x="460456" y="19811"/>
                  </a:cubicBezTo>
                  <a:cubicBezTo>
                    <a:pt x="473141" y="32496"/>
                    <a:pt x="480267" y="49700"/>
                    <a:pt x="480267" y="67639"/>
                  </a:cubicBezTo>
                  <a:lnTo>
                    <a:pt x="480267" y="67639"/>
                  </a:lnTo>
                  <a:cubicBezTo>
                    <a:pt x="480267" y="85577"/>
                    <a:pt x="473141" y="102781"/>
                    <a:pt x="460456" y="115466"/>
                  </a:cubicBezTo>
                  <a:cubicBezTo>
                    <a:pt x="447772" y="128151"/>
                    <a:pt x="430567" y="135277"/>
                    <a:pt x="412629" y="135277"/>
                  </a:cubicBezTo>
                  <a:lnTo>
                    <a:pt x="67639" y="135277"/>
                  </a:lnTo>
                  <a:cubicBezTo>
                    <a:pt x="49700" y="135277"/>
                    <a:pt x="32496" y="128151"/>
                    <a:pt x="19811" y="115466"/>
                  </a:cubicBezTo>
                  <a:cubicBezTo>
                    <a:pt x="7126" y="102781"/>
                    <a:pt x="0" y="85577"/>
                    <a:pt x="0" y="67639"/>
                  </a:cubicBezTo>
                  <a:lnTo>
                    <a:pt x="0" y="67639"/>
                  </a:lnTo>
                  <a:cubicBezTo>
                    <a:pt x="0" y="49700"/>
                    <a:pt x="7126" y="32496"/>
                    <a:pt x="19811" y="19811"/>
                  </a:cubicBezTo>
                  <a:cubicBezTo>
                    <a:pt x="32496" y="7126"/>
                    <a:pt x="49700" y="0"/>
                    <a:pt x="676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048742" name="TextBox 23"/>
            <p:cNvSpPr txBox="1"/>
            <p:nvPr/>
          </p:nvSpPr>
          <p:spPr>
            <a:xfrm>
              <a:off x="0" y="-38100"/>
              <a:ext cx="480267" cy="173377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500"/>
                </a:lnSpc>
              </a:pPr>
              <a:r>
                <a:rPr lang="zh-CN"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性能曲线</a:t>
              </a:r>
              <a:endParaRPr lang="zh-CN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2097166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600" y="4229100"/>
            <a:ext cx="8726805" cy="2933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97167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7251700"/>
            <a:ext cx="8368665" cy="2854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97168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7277100"/>
            <a:ext cx="8487410" cy="2816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7E0F7">
                <a:alpha val="0"/>
              </a:srgbClr>
            </a:gs>
            <a:gs pos="100000">
              <a:srgbClr val="D7E0F7">
                <a:alpha val="60500"/>
              </a:srgbClr>
            </a:gs>
          </a:gsLst>
          <a:lin ang="2700000"/>
        </a:gradFill>
        <a:effectLst/>
      </p:bgPr>
    </p:bg>
    <p:spTree>
      <p:nvGrpSpPr>
        <p:cNvPr id="10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3" name="TextBox 2"/>
          <p:cNvSpPr txBox="1"/>
          <p:nvPr/>
        </p:nvSpPr>
        <p:spPr>
          <a:xfrm>
            <a:off x="1158875" y="354965"/>
            <a:ext cx="15334615" cy="897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终端详细</a:t>
            </a:r>
            <a:r>
              <a:rPr lang="en-US" altLang="zh-CN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-</a:t>
            </a: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测试概况（以</a:t>
            </a:r>
            <a:r>
              <a:rPr lang="en-US" altLang="zh-CN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Redmi K40</a:t>
            </a: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为例）</a:t>
            </a:r>
            <a:endParaRPr lang="zh-CN" altLang="en-US" sz="5000" b="1" spc="339">
              <a:solidFill>
                <a:srgbClr val="1B3F9B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阿里巴巴普惠体 Medium" panose="00020600040101010101" charset="-122"/>
            </a:endParaRPr>
          </a:p>
        </p:txBody>
      </p:sp>
      <p:grpSp>
        <p:nvGrpSpPr>
          <p:cNvPr id="101" name="Group 3"/>
          <p:cNvGrpSpPr/>
          <p:nvPr/>
        </p:nvGrpSpPr>
        <p:grpSpPr>
          <a:xfrm rot="0">
            <a:off x="791828" y="419100"/>
            <a:ext cx="158480" cy="802050"/>
            <a:chOff x="0" y="0"/>
            <a:chExt cx="41739" cy="211239"/>
          </a:xfrm>
        </p:grpSpPr>
        <p:sp>
          <p:nvSpPr>
            <p:cNvPr id="1048744" name="Freeform 4"/>
            <p:cNvSpPr/>
            <p:nvPr/>
          </p:nvSpPr>
          <p:spPr>
            <a:xfrm>
              <a:off x="0" y="0"/>
              <a:ext cx="41739" cy="211239"/>
            </a:xfrm>
            <a:custGeom>
              <a:avLst/>
              <a:gdLst/>
              <a:ahLst/>
              <a:cxnLst/>
              <a:rect l="l" t="t" r="r" b="b"/>
              <a:pathLst>
                <a:path w="41739" h="211239">
                  <a:moveTo>
                    <a:pt x="20870" y="0"/>
                  </a:moveTo>
                  <a:lnTo>
                    <a:pt x="20870" y="0"/>
                  </a:lnTo>
                  <a:cubicBezTo>
                    <a:pt x="26405" y="0"/>
                    <a:pt x="31713" y="2199"/>
                    <a:pt x="35627" y="6113"/>
                  </a:cubicBezTo>
                  <a:cubicBezTo>
                    <a:pt x="39541" y="10026"/>
                    <a:pt x="41739" y="15335"/>
                    <a:pt x="41739" y="20870"/>
                  </a:cubicBezTo>
                  <a:lnTo>
                    <a:pt x="41739" y="190370"/>
                  </a:lnTo>
                  <a:cubicBezTo>
                    <a:pt x="41739" y="201896"/>
                    <a:pt x="32396" y="211239"/>
                    <a:pt x="20870" y="211239"/>
                  </a:cubicBezTo>
                  <a:lnTo>
                    <a:pt x="20870" y="211239"/>
                  </a:lnTo>
                  <a:cubicBezTo>
                    <a:pt x="9344" y="211239"/>
                    <a:pt x="0" y="201896"/>
                    <a:pt x="0" y="190370"/>
                  </a:cubicBezTo>
                  <a:lnTo>
                    <a:pt x="0" y="20870"/>
                  </a:lnTo>
                  <a:cubicBezTo>
                    <a:pt x="0" y="9344"/>
                    <a:pt x="9344" y="0"/>
                    <a:pt x="208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048745" name="TextBox 5"/>
            <p:cNvSpPr txBox="1"/>
            <p:nvPr/>
          </p:nvSpPr>
          <p:spPr>
            <a:xfrm>
              <a:off x="0" y="-38100"/>
              <a:ext cx="41739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id="102" name="Group 38"/>
          <p:cNvGrpSpPr/>
          <p:nvPr/>
        </p:nvGrpSpPr>
        <p:grpSpPr>
          <a:xfrm rot="0">
            <a:off x="719675" y="8609970"/>
            <a:ext cx="16759430" cy="1277611"/>
            <a:chOff x="0" y="0"/>
            <a:chExt cx="6957498" cy="530386"/>
          </a:xfrm>
        </p:grpSpPr>
        <p:sp>
          <p:nvSpPr>
            <p:cNvPr id="1048746" name="Freeform 39"/>
            <p:cNvSpPr/>
            <p:nvPr/>
          </p:nvSpPr>
          <p:spPr>
            <a:xfrm>
              <a:off x="0" y="0"/>
              <a:ext cx="6957498" cy="530386"/>
            </a:xfrm>
            <a:custGeom>
              <a:avLst/>
              <a:gdLst/>
              <a:ahLst/>
              <a:cxnLst/>
              <a:rect l="l" t="t" r="r" b="b"/>
              <a:pathLst>
                <a:path w="6957498" h="530386">
                  <a:moveTo>
                    <a:pt x="3478749" y="0"/>
                  </a:moveTo>
                  <a:cubicBezTo>
                    <a:pt x="1557489" y="0"/>
                    <a:pt x="0" y="118731"/>
                    <a:pt x="0" y="265193"/>
                  </a:cubicBezTo>
                  <a:cubicBezTo>
                    <a:pt x="0" y="411655"/>
                    <a:pt x="1557489" y="530386"/>
                    <a:pt x="3478749" y="530386"/>
                  </a:cubicBezTo>
                  <a:cubicBezTo>
                    <a:pt x="5400009" y="530386"/>
                    <a:pt x="6957498" y="411655"/>
                    <a:pt x="6957498" y="265193"/>
                  </a:cubicBezTo>
                  <a:cubicBezTo>
                    <a:pt x="6957498" y="118731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56240"/>
                  </a:srgbClr>
                </a:gs>
                <a:gs pos="50000">
                  <a:srgbClr val="B2C5E3">
                    <a:alpha val="11470"/>
                  </a:srgbClr>
                </a:gs>
                <a:gs pos="100000">
                  <a:srgbClr val="B2C5E3">
                    <a:alpha val="4662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1048747" name="TextBox 40"/>
            <p:cNvSpPr txBox="1"/>
            <p:nvPr/>
          </p:nvSpPr>
          <p:spPr>
            <a:xfrm>
              <a:off x="652265" y="11624"/>
              <a:ext cx="5652967" cy="469039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03" name="Group 41"/>
          <p:cNvGrpSpPr/>
          <p:nvPr/>
        </p:nvGrpSpPr>
        <p:grpSpPr>
          <a:xfrm rot="0">
            <a:off x="3493556" y="8881930"/>
            <a:ext cx="11211668" cy="752740"/>
            <a:chOff x="0" y="0"/>
            <a:chExt cx="6957498" cy="467119"/>
          </a:xfrm>
        </p:grpSpPr>
        <p:sp>
          <p:nvSpPr>
            <p:cNvPr id="1048748" name="Freeform 42"/>
            <p:cNvSpPr/>
            <p:nvPr/>
          </p:nvSpPr>
          <p:spPr>
            <a:xfrm>
              <a:off x="0" y="0"/>
              <a:ext cx="6957498" cy="467119"/>
            </a:xfrm>
            <a:custGeom>
              <a:avLst/>
              <a:gdLst/>
              <a:ahLst/>
              <a:cxnLst/>
              <a:rect l="l" t="t" r="r" b="b"/>
              <a:pathLst>
                <a:path w="6957498" h="467119">
                  <a:moveTo>
                    <a:pt x="3478749" y="0"/>
                  </a:moveTo>
                  <a:cubicBezTo>
                    <a:pt x="1557489" y="0"/>
                    <a:pt x="0" y="104568"/>
                    <a:pt x="0" y="233560"/>
                  </a:cubicBezTo>
                  <a:cubicBezTo>
                    <a:pt x="0" y="362551"/>
                    <a:pt x="1557489" y="467119"/>
                    <a:pt x="3478749" y="467119"/>
                  </a:cubicBezTo>
                  <a:cubicBezTo>
                    <a:pt x="5400009" y="467119"/>
                    <a:pt x="6957498" y="362551"/>
                    <a:pt x="6957498" y="233560"/>
                  </a:cubicBezTo>
                  <a:cubicBezTo>
                    <a:pt x="6957498" y="104568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76000"/>
                  </a:srgbClr>
                </a:gs>
                <a:gs pos="50000">
                  <a:srgbClr val="B2C5E3">
                    <a:alpha val="15500"/>
                  </a:srgbClr>
                </a:gs>
                <a:gs pos="100000">
                  <a:srgbClr val="B2C5E3">
                    <a:alpha val="63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1048749" name="TextBox 43"/>
            <p:cNvSpPr txBox="1"/>
            <p:nvPr/>
          </p:nvSpPr>
          <p:spPr>
            <a:xfrm>
              <a:off x="652265" y="5692"/>
              <a:ext cx="5652967" cy="417634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048750" name="Freeform 44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pic>
        <p:nvPicPr>
          <p:cNvPr id="2097169" name="图片 6"/>
          <p:cNvPicPr>
            <a:picLocks noChangeAspect="1"/>
          </p:cNvPicPr>
          <p:nvPr/>
        </p:nvPicPr>
        <p:blipFill>
          <a:blip r:embed="rId2"/>
          <a:srcRect r="513" b="4924"/>
          <a:stretch>
            <a:fillRect/>
          </a:stretch>
        </p:blipFill>
        <p:spPr>
          <a:xfrm>
            <a:off x="685800" y="1409700"/>
            <a:ext cx="16882745" cy="2133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04" name="Group 21"/>
          <p:cNvGrpSpPr/>
          <p:nvPr/>
        </p:nvGrpSpPr>
        <p:grpSpPr>
          <a:xfrm rot="0">
            <a:off x="685800" y="3680460"/>
            <a:ext cx="1607185" cy="466090"/>
            <a:chOff x="0" y="0"/>
            <a:chExt cx="480267" cy="135277"/>
          </a:xfrm>
        </p:grpSpPr>
        <p:sp>
          <p:nvSpPr>
            <p:cNvPr id="1048751" name="Freeform 22"/>
            <p:cNvSpPr/>
            <p:nvPr/>
          </p:nvSpPr>
          <p:spPr>
            <a:xfrm>
              <a:off x="0" y="0"/>
              <a:ext cx="480267" cy="135277"/>
            </a:xfrm>
            <a:custGeom>
              <a:avLst/>
              <a:gdLst/>
              <a:ahLst/>
              <a:cxnLst/>
              <a:rect l="l" t="t" r="r" b="b"/>
              <a:pathLst>
                <a:path w="480267" h="135277">
                  <a:moveTo>
                    <a:pt x="67639" y="0"/>
                  </a:moveTo>
                  <a:lnTo>
                    <a:pt x="412629" y="0"/>
                  </a:lnTo>
                  <a:cubicBezTo>
                    <a:pt x="430567" y="0"/>
                    <a:pt x="447772" y="7126"/>
                    <a:pt x="460456" y="19811"/>
                  </a:cubicBezTo>
                  <a:cubicBezTo>
                    <a:pt x="473141" y="32496"/>
                    <a:pt x="480267" y="49700"/>
                    <a:pt x="480267" y="67639"/>
                  </a:cubicBezTo>
                  <a:lnTo>
                    <a:pt x="480267" y="67639"/>
                  </a:lnTo>
                  <a:cubicBezTo>
                    <a:pt x="480267" y="85577"/>
                    <a:pt x="473141" y="102781"/>
                    <a:pt x="460456" y="115466"/>
                  </a:cubicBezTo>
                  <a:cubicBezTo>
                    <a:pt x="447772" y="128151"/>
                    <a:pt x="430567" y="135277"/>
                    <a:pt x="412629" y="135277"/>
                  </a:cubicBezTo>
                  <a:lnTo>
                    <a:pt x="67639" y="135277"/>
                  </a:lnTo>
                  <a:cubicBezTo>
                    <a:pt x="49700" y="135277"/>
                    <a:pt x="32496" y="128151"/>
                    <a:pt x="19811" y="115466"/>
                  </a:cubicBezTo>
                  <a:cubicBezTo>
                    <a:pt x="7126" y="102781"/>
                    <a:pt x="0" y="85577"/>
                    <a:pt x="0" y="67639"/>
                  </a:cubicBezTo>
                  <a:lnTo>
                    <a:pt x="0" y="67639"/>
                  </a:lnTo>
                  <a:cubicBezTo>
                    <a:pt x="0" y="49700"/>
                    <a:pt x="7126" y="32496"/>
                    <a:pt x="19811" y="19811"/>
                  </a:cubicBezTo>
                  <a:cubicBezTo>
                    <a:pt x="32496" y="7126"/>
                    <a:pt x="49700" y="0"/>
                    <a:pt x="676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048752" name="TextBox 23"/>
            <p:cNvSpPr txBox="1"/>
            <p:nvPr/>
          </p:nvSpPr>
          <p:spPr>
            <a:xfrm>
              <a:off x="0" y="-38100"/>
              <a:ext cx="480267" cy="173377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500"/>
                </a:lnSpc>
              </a:pPr>
              <a:r>
                <a:rPr lang="zh-CN"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性能曲线</a:t>
              </a:r>
              <a:endParaRPr lang="zh-CN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2097170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490" y="4000500"/>
            <a:ext cx="8668385" cy="28873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97171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7200900"/>
            <a:ext cx="8267700" cy="2711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97172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400" y="7200900"/>
            <a:ext cx="7738745" cy="2667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/>
      </p:transition>
    </mc:Choice>
    <mc:Fallback>
      <p:transition spd="slow">
        <p:blinds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7E0F7">
                <a:alpha val="0"/>
              </a:srgbClr>
            </a:gs>
            <a:gs pos="100000">
              <a:srgbClr val="D7E0F7">
                <a:alpha val="60500"/>
              </a:srgbClr>
            </a:gs>
          </a:gsLst>
          <a:lin ang="2700000"/>
        </a:gradFill>
        <a:effectLst/>
      </p:bgPr>
    </p:bg>
    <p:spTree>
      <p:nvGrpSpPr>
        <p:cNvPr id="1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3" name="TextBox 2"/>
          <p:cNvSpPr txBox="1"/>
          <p:nvPr/>
        </p:nvSpPr>
        <p:spPr>
          <a:xfrm>
            <a:off x="1158875" y="354965"/>
            <a:ext cx="15334615" cy="897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终端详细</a:t>
            </a:r>
            <a:r>
              <a:rPr lang="en-US" altLang="zh-CN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-</a:t>
            </a: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遍历截图（以</a:t>
            </a:r>
            <a:r>
              <a:rPr lang="en-US" altLang="zh-CN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Redmi K40</a:t>
            </a: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为例）（</a:t>
            </a: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部分）</a:t>
            </a:r>
            <a:endParaRPr lang="zh-CN" altLang="en-US" sz="5000" b="1" spc="339">
              <a:solidFill>
                <a:srgbClr val="1B3F9B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阿里巴巴普惠体 Medium" panose="00020600040101010101" charset="-122"/>
            </a:endParaRPr>
          </a:p>
        </p:txBody>
      </p:sp>
      <p:grpSp>
        <p:nvGrpSpPr>
          <p:cNvPr id="106" name="Group 3"/>
          <p:cNvGrpSpPr/>
          <p:nvPr/>
        </p:nvGrpSpPr>
        <p:grpSpPr>
          <a:xfrm rot="0">
            <a:off x="791828" y="419100"/>
            <a:ext cx="158480" cy="802050"/>
            <a:chOff x="0" y="0"/>
            <a:chExt cx="41739" cy="211239"/>
          </a:xfrm>
        </p:grpSpPr>
        <p:sp>
          <p:nvSpPr>
            <p:cNvPr id="1048754" name="Freeform 4"/>
            <p:cNvSpPr/>
            <p:nvPr/>
          </p:nvSpPr>
          <p:spPr>
            <a:xfrm>
              <a:off x="0" y="0"/>
              <a:ext cx="41739" cy="211239"/>
            </a:xfrm>
            <a:custGeom>
              <a:avLst/>
              <a:gdLst/>
              <a:ahLst/>
              <a:cxnLst/>
              <a:rect l="l" t="t" r="r" b="b"/>
              <a:pathLst>
                <a:path w="41739" h="211239">
                  <a:moveTo>
                    <a:pt x="20870" y="0"/>
                  </a:moveTo>
                  <a:lnTo>
                    <a:pt x="20870" y="0"/>
                  </a:lnTo>
                  <a:cubicBezTo>
                    <a:pt x="26405" y="0"/>
                    <a:pt x="31713" y="2199"/>
                    <a:pt x="35627" y="6113"/>
                  </a:cubicBezTo>
                  <a:cubicBezTo>
                    <a:pt x="39541" y="10026"/>
                    <a:pt x="41739" y="15335"/>
                    <a:pt x="41739" y="20870"/>
                  </a:cubicBezTo>
                  <a:lnTo>
                    <a:pt x="41739" y="190370"/>
                  </a:lnTo>
                  <a:cubicBezTo>
                    <a:pt x="41739" y="201896"/>
                    <a:pt x="32396" y="211239"/>
                    <a:pt x="20870" y="211239"/>
                  </a:cubicBezTo>
                  <a:lnTo>
                    <a:pt x="20870" y="211239"/>
                  </a:lnTo>
                  <a:cubicBezTo>
                    <a:pt x="9344" y="211239"/>
                    <a:pt x="0" y="201896"/>
                    <a:pt x="0" y="190370"/>
                  </a:cubicBezTo>
                  <a:lnTo>
                    <a:pt x="0" y="20870"/>
                  </a:lnTo>
                  <a:cubicBezTo>
                    <a:pt x="0" y="9344"/>
                    <a:pt x="9344" y="0"/>
                    <a:pt x="208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048755" name="TextBox 5"/>
            <p:cNvSpPr txBox="1"/>
            <p:nvPr/>
          </p:nvSpPr>
          <p:spPr>
            <a:xfrm>
              <a:off x="0" y="-38100"/>
              <a:ext cx="41739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id="107" name="Group 38"/>
          <p:cNvGrpSpPr/>
          <p:nvPr/>
        </p:nvGrpSpPr>
        <p:grpSpPr>
          <a:xfrm rot="0">
            <a:off x="719675" y="8609970"/>
            <a:ext cx="16759430" cy="1277611"/>
            <a:chOff x="0" y="0"/>
            <a:chExt cx="6957498" cy="530386"/>
          </a:xfrm>
        </p:grpSpPr>
        <p:sp>
          <p:nvSpPr>
            <p:cNvPr id="1048756" name="Freeform 39"/>
            <p:cNvSpPr/>
            <p:nvPr/>
          </p:nvSpPr>
          <p:spPr>
            <a:xfrm>
              <a:off x="0" y="0"/>
              <a:ext cx="6957498" cy="530386"/>
            </a:xfrm>
            <a:custGeom>
              <a:avLst/>
              <a:gdLst/>
              <a:ahLst/>
              <a:cxnLst/>
              <a:rect l="l" t="t" r="r" b="b"/>
              <a:pathLst>
                <a:path w="6957498" h="530386">
                  <a:moveTo>
                    <a:pt x="3478749" y="0"/>
                  </a:moveTo>
                  <a:cubicBezTo>
                    <a:pt x="1557489" y="0"/>
                    <a:pt x="0" y="118731"/>
                    <a:pt x="0" y="265193"/>
                  </a:cubicBezTo>
                  <a:cubicBezTo>
                    <a:pt x="0" y="411655"/>
                    <a:pt x="1557489" y="530386"/>
                    <a:pt x="3478749" y="530386"/>
                  </a:cubicBezTo>
                  <a:cubicBezTo>
                    <a:pt x="5400009" y="530386"/>
                    <a:pt x="6957498" y="411655"/>
                    <a:pt x="6957498" y="265193"/>
                  </a:cubicBezTo>
                  <a:cubicBezTo>
                    <a:pt x="6957498" y="118731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56240"/>
                  </a:srgbClr>
                </a:gs>
                <a:gs pos="50000">
                  <a:srgbClr val="B2C5E3">
                    <a:alpha val="11470"/>
                  </a:srgbClr>
                </a:gs>
                <a:gs pos="100000">
                  <a:srgbClr val="B2C5E3">
                    <a:alpha val="4662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1048757" name="TextBox 40"/>
            <p:cNvSpPr txBox="1"/>
            <p:nvPr/>
          </p:nvSpPr>
          <p:spPr>
            <a:xfrm>
              <a:off x="652265" y="11624"/>
              <a:ext cx="5652967" cy="469039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08" name="Group 41"/>
          <p:cNvGrpSpPr/>
          <p:nvPr/>
        </p:nvGrpSpPr>
        <p:grpSpPr>
          <a:xfrm rot="0">
            <a:off x="3493556" y="8881930"/>
            <a:ext cx="11211668" cy="752740"/>
            <a:chOff x="0" y="0"/>
            <a:chExt cx="6957498" cy="467119"/>
          </a:xfrm>
        </p:grpSpPr>
        <p:sp>
          <p:nvSpPr>
            <p:cNvPr id="1048758" name="Freeform 42"/>
            <p:cNvSpPr/>
            <p:nvPr/>
          </p:nvSpPr>
          <p:spPr>
            <a:xfrm>
              <a:off x="0" y="0"/>
              <a:ext cx="6957498" cy="467119"/>
            </a:xfrm>
            <a:custGeom>
              <a:avLst/>
              <a:gdLst/>
              <a:ahLst/>
              <a:cxnLst/>
              <a:rect l="l" t="t" r="r" b="b"/>
              <a:pathLst>
                <a:path w="6957498" h="467119">
                  <a:moveTo>
                    <a:pt x="3478749" y="0"/>
                  </a:moveTo>
                  <a:cubicBezTo>
                    <a:pt x="1557489" y="0"/>
                    <a:pt x="0" y="104568"/>
                    <a:pt x="0" y="233560"/>
                  </a:cubicBezTo>
                  <a:cubicBezTo>
                    <a:pt x="0" y="362551"/>
                    <a:pt x="1557489" y="467119"/>
                    <a:pt x="3478749" y="467119"/>
                  </a:cubicBezTo>
                  <a:cubicBezTo>
                    <a:pt x="5400009" y="467119"/>
                    <a:pt x="6957498" y="362551"/>
                    <a:pt x="6957498" y="233560"/>
                  </a:cubicBezTo>
                  <a:cubicBezTo>
                    <a:pt x="6957498" y="104568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76000"/>
                  </a:srgbClr>
                </a:gs>
                <a:gs pos="50000">
                  <a:srgbClr val="B2C5E3">
                    <a:alpha val="15500"/>
                  </a:srgbClr>
                </a:gs>
                <a:gs pos="100000">
                  <a:srgbClr val="B2C5E3">
                    <a:alpha val="63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1048759" name="TextBox 43"/>
            <p:cNvSpPr txBox="1"/>
            <p:nvPr/>
          </p:nvSpPr>
          <p:spPr>
            <a:xfrm>
              <a:off x="652265" y="5692"/>
              <a:ext cx="5652967" cy="417634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048760" name="Freeform 44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pic>
        <p:nvPicPr>
          <p:cNvPr id="2097173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14500"/>
            <a:ext cx="8331200" cy="7010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97174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600" y="1714500"/>
            <a:ext cx="8286750" cy="6997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7E0F7">
                <a:alpha val="0"/>
              </a:srgbClr>
            </a:gs>
            <a:gs pos="100000">
              <a:srgbClr val="D7E0F7">
                <a:alpha val="60500"/>
              </a:srgbClr>
            </a:gs>
          </a:gsLst>
          <a:lin ang="2700000"/>
        </a:gradFill>
        <a:effectLst/>
      </p:bgPr>
    </p:bg>
    <p:spTree>
      <p:nvGrpSpPr>
        <p:cNvPr id="1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1" name="TextBox 2"/>
          <p:cNvSpPr txBox="1"/>
          <p:nvPr/>
        </p:nvSpPr>
        <p:spPr>
          <a:xfrm>
            <a:off x="1158875" y="354965"/>
            <a:ext cx="15334615" cy="897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终端详细</a:t>
            </a:r>
            <a:r>
              <a:rPr lang="en-US" altLang="zh-CN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-log</a:t>
            </a: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（以</a:t>
            </a:r>
            <a:r>
              <a:rPr lang="en-US" altLang="zh-CN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Redmi K40</a:t>
            </a: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为例）（</a:t>
            </a: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部分）</a:t>
            </a:r>
            <a:endParaRPr lang="zh-CN" altLang="en-US" sz="5000" b="1" spc="339">
              <a:solidFill>
                <a:srgbClr val="1B3F9B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阿里巴巴普惠体 Medium" panose="00020600040101010101" charset="-122"/>
            </a:endParaRPr>
          </a:p>
        </p:txBody>
      </p:sp>
      <p:grpSp>
        <p:nvGrpSpPr>
          <p:cNvPr id="110" name="Group 3"/>
          <p:cNvGrpSpPr/>
          <p:nvPr/>
        </p:nvGrpSpPr>
        <p:grpSpPr>
          <a:xfrm rot="0">
            <a:off x="791828" y="419100"/>
            <a:ext cx="158480" cy="802050"/>
            <a:chOff x="0" y="0"/>
            <a:chExt cx="41739" cy="211239"/>
          </a:xfrm>
        </p:grpSpPr>
        <p:sp>
          <p:nvSpPr>
            <p:cNvPr id="1048762" name="Freeform 4"/>
            <p:cNvSpPr/>
            <p:nvPr/>
          </p:nvSpPr>
          <p:spPr>
            <a:xfrm>
              <a:off x="0" y="0"/>
              <a:ext cx="41739" cy="211239"/>
            </a:xfrm>
            <a:custGeom>
              <a:avLst/>
              <a:gdLst/>
              <a:ahLst/>
              <a:cxnLst/>
              <a:rect l="l" t="t" r="r" b="b"/>
              <a:pathLst>
                <a:path w="41739" h="211239">
                  <a:moveTo>
                    <a:pt x="20870" y="0"/>
                  </a:moveTo>
                  <a:lnTo>
                    <a:pt x="20870" y="0"/>
                  </a:lnTo>
                  <a:cubicBezTo>
                    <a:pt x="26405" y="0"/>
                    <a:pt x="31713" y="2199"/>
                    <a:pt x="35627" y="6113"/>
                  </a:cubicBezTo>
                  <a:cubicBezTo>
                    <a:pt x="39541" y="10026"/>
                    <a:pt x="41739" y="15335"/>
                    <a:pt x="41739" y="20870"/>
                  </a:cubicBezTo>
                  <a:lnTo>
                    <a:pt x="41739" y="190370"/>
                  </a:lnTo>
                  <a:cubicBezTo>
                    <a:pt x="41739" y="201896"/>
                    <a:pt x="32396" y="211239"/>
                    <a:pt x="20870" y="211239"/>
                  </a:cubicBezTo>
                  <a:lnTo>
                    <a:pt x="20870" y="211239"/>
                  </a:lnTo>
                  <a:cubicBezTo>
                    <a:pt x="9344" y="211239"/>
                    <a:pt x="0" y="201896"/>
                    <a:pt x="0" y="190370"/>
                  </a:cubicBezTo>
                  <a:lnTo>
                    <a:pt x="0" y="20870"/>
                  </a:lnTo>
                  <a:cubicBezTo>
                    <a:pt x="0" y="9344"/>
                    <a:pt x="9344" y="0"/>
                    <a:pt x="208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048763" name="TextBox 5"/>
            <p:cNvSpPr txBox="1"/>
            <p:nvPr/>
          </p:nvSpPr>
          <p:spPr>
            <a:xfrm>
              <a:off x="0" y="-38100"/>
              <a:ext cx="41739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id="111" name="Group 38"/>
          <p:cNvGrpSpPr/>
          <p:nvPr/>
        </p:nvGrpSpPr>
        <p:grpSpPr>
          <a:xfrm rot="0">
            <a:off x="719675" y="8609970"/>
            <a:ext cx="16759430" cy="1277611"/>
            <a:chOff x="0" y="0"/>
            <a:chExt cx="6957498" cy="530386"/>
          </a:xfrm>
        </p:grpSpPr>
        <p:sp>
          <p:nvSpPr>
            <p:cNvPr id="1048764" name="Freeform 39"/>
            <p:cNvSpPr/>
            <p:nvPr/>
          </p:nvSpPr>
          <p:spPr>
            <a:xfrm>
              <a:off x="0" y="0"/>
              <a:ext cx="6957498" cy="530386"/>
            </a:xfrm>
            <a:custGeom>
              <a:avLst/>
              <a:gdLst/>
              <a:ahLst/>
              <a:cxnLst/>
              <a:rect l="l" t="t" r="r" b="b"/>
              <a:pathLst>
                <a:path w="6957498" h="530386">
                  <a:moveTo>
                    <a:pt x="3478749" y="0"/>
                  </a:moveTo>
                  <a:cubicBezTo>
                    <a:pt x="1557489" y="0"/>
                    <a:pt x="0" y="118731"/>
                    <a:pt x="0" y="265193"/>
                  </a:cubicBezTo>
                  <a:cubicBezTo>
                    <a:pt x="0" y="411655"/>
                    <a:pt x="1557489" y="530386"/>
                    <a:pt x="3478749" y="530386"/>
                  </a:cubicBezTo>
                  <a:cubicBezTo>
                    <a:pt x="5400009" y="530386"/>
                    <a:pt x="6957498" y="411655"/>
                    <a:pt x="6957498" y="265193"/>
                  </a:cubicBezTo>
                  <a:cubicBezTo>
                    <a:pt x="6957498" y="118731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56240"/>
                  </a:srgbClr>
                </a:gs>
                <a:gs pos="50000">
                  <a:srgbClr val="B2C5E3">
                    <a:alpha val="11470"/>
                  </a:srgbClr>
                </a:gs>
                <a:gs pos="100000">
                  <a:srgbClr val="B2C5E3">
                    <a:alpha val="4662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1048765" name="TextBox 40"/>
            <p:cNvSpPr txBox="1"/>
            <p:nvPr/>
          </p:nvSpPr>
          <p:spPr>
            <a:xfrm>
              <a:off x="652265" y="11624"/>
              <a:ext cx="5652967" cy="469039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12" name="Group 41"/>
          <p:cNvGrpSpPr/>
          <p:nvPr/>
        </p:nvGrpSpPr>
        <p:grpSpPr>
          <a:xfrm rot="0">
            <a:off x="3493556" y="8881930"/>
            <a:ext cx="11211668" cy="752740"/>
            <a:chOff x="0" y="0"/>
            <a:chExt cx="6957498" cy="467119"/>
          </a:xfrm>
        </p:grpSpPr>
        <p:sp>
          <p:nvSpPr>
            <p:cNvPr id="1048766" name="Freeform 42"/>
            <p:cNvSpPr/>
            <p:nvPr/>
          </p:nvSpPr>
          <p:spPr>
            <a:xfrm>
              <a:off x="0" y="0"/>
              <a:ext cx="6957498" cy="467119"/>
            </a:xfrm>
            <a:custGeom>
              <a:avLst/>
              <a:gdLst/>
              <a:ahLst/>
              <a:cxnLst/>
              <a:rect l="l" t="t" r="r" b="b"/>
              <a:pathLst>
                <a:path w="6957498" h="467119">
                  <a:moveTo>
                    <a:pt x="3478749" y="0"/>
                  </a:moveTo>
                  <a:cubicBezTo>
                    <a:pt x="1557489" y="0"/>
                    <a:pt x="0" y="104568"/>
                    <a:pt x="0" y="233560"/>
                  </a:cubicBezTo>
                  <a:cubicBezTo>
                    <a:pt x="0" y="362551"/>
                    <a:pt x="1557489" y="467119"/>
                    <a:pt x="3478749" y="467119"/>
                  </a:cubicBezTo>
                  <a:cubicBezTo>
                    <a:pt x="5400009" y="467119"/>
                    <a:pt x="6957498" y="362551"/>
                    <a:pt x="6957498" y="233560"/>
                  </a:cubicBezTo>
                  <a:cubicBezTo>
                    <a:pt x="6957498" y="104568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76000"/>
                  </a:srgbClr>
                </a:gs>
                <a:gs pos="50000">
                  <a:srgbClr val="B2C5E3">
                    <a:alpha val="15500"/>
                  </a:srgbClr>
                </a:gs>
                <a:gs pos="100000">
                  <a:srgbClr val="B2C5E3">
                    <a:alpha val="63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1048767" name="TextBox 43"/>
            <p:cNvSpPr txBox="1"/>
            <p:nvPr/>
          </p:nvSpPr>
          <p:spPr>
            <a:xfrm>
              <a:off x="652265" y="5692"/>
              <a:ext cx="5652967" cy="417634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048768" name="Freeform 44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pic>
        <p:nvPicPr>
          <p:cNvPr id="2097175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66900"/>
            <a:ext cx="7872095" cy="66338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97176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850" y="1866900"/>
            <a:ext cx="8486140" cy="66338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7E0F7">
                <a:alpha val="0"/>
              </a:srgbClr>
            </a:gs>
            <a:gs pos="100000">
              <a:srgbClr val="D7E0F7">
                <a:alpha val="60500"/>
              </a:srgbClr>
            </a:gs>
          </a:gsLst>
          <a:lin ang="2700000"/>
        </a:gradFill>
        <a:effectLst/>
      </p:bgPr>
    </p:bg>
    <p:spTree>
      <p:nvGrpSpPr>
        <p:cNvPr id="1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9" name="TextBox 2"/>
          <p:cNvSpPr txBox="1"/>
          <p:nvPr/>
        </p:nvSpPr>
        <p:spPr>
          <a:xfrm>
            <a:off x="1158816" y="354986"/>
            <a:ext cx="4185828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性能</a:t>
            </a: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报告</a:t>
            </a:r>
            <a:endParaRPr lang="zh-CN" altLang="en-US" sz="5000" b="1" spc="339">
              <a:solidFill>
                <a:srgbClr val="1B3F9B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阿里巴巴普惠体 Medium" panose="00020600040101010101" charset="-122"/>
            </a:endParaRPr>
          </a:p>
        </p:txBody>
      </p:sp>
      <p:grpSp>
        <p:nvGrpSpPr>
          <p:cNvPr id="114" name="Group 3"/>
          <p:cNvGrpSpPr/>
          <p:nvPr/>
        </p:nvGrpSpPr>
        <p:grpSpPr>
          <a:xfrm rot="0">
            <a:off x="791828" y="419100"/>
            <a:ext cx="158480" cy="802050"/>
            <a:chOff x="0" y="0"/>
            <a:chExt cx="41739" cy="211239"/>
          </a:xfrm>
        </p:grpSpPr>
        <p:sp>
          <p:nvSpPr>
            <p:cNvPr id="1048770" name="Freeform 4"/>
            <p:cNvSpPr/>
            <p:nvPr/>
          </p:nvSpPr>
          <p:spPr>
            <a:xfrm>
              <a:off x="0" y="0"/>
              <a:ext cx="41739" cy="211239"/>
            </a:xfrm>
            <a:custGeom>
              <a:avLst/>
              <a:gdLst/>
              <a:ahLst/>
              <a:cxnLst/>
              <a:rect l="l" t="t" r="r" b="b"/>
              <a:pathLst>
                <a:path w="41739" h="211239">
                  <a:moveTo>
                    <a:pt x="20870" y="0"/>
                  </a:moveTo>
                  <a:lnTo>
                    <a:pt x="20870" y="0"/>
                  </a:lnTo>
                  <a:cubicBezTo>
                    <a:pt x="26405" y="0"/>
                    <a:pt x="31713" y="2199"/>
                    <a:pt x="35627" y="6113"/>
                  </a:cubicBezTo>
                  <a:cubicBezTo>
                    <a:pt x="39541" y="10026"/>
                    <a:pt x="41739" y="15335"/>
                    <a:pt x="41739" y="20870"/>
                  </a:cubicBezTo>
                  <a:lnTo>
                    <a:pt x="41739" y="190370"/>
                  </a:lnTo>
                  <a:cubicBezTo>
                    <a:pt x="41739" y="201896"/>
                    <a:pt x="32396" y="211239"/>
                    <a:pt x="20870" y="211239"/>
                  </a:cubicBezTo>
                  <a:lnTo>
                    <a:pt x="20870" y="211239"/>
                  </a:lnTo>
                  <a:cubicBezTo>
                    <a:pt x="9344" y="211239"/>
                    <a:pt x="0" y="201896"/>
                    <a:pt x="0" y="190370"/>
                  </a:cubicBezTo>
                  <a:lnTo>
                    <a:pt x="0" y="20870"/>
                  </a:lnTo>
                  <a:cubicBezTo>
                    <a:pt x="0" y="9344"/>
                    <a:pt x="9344" y="0"/>
                    <a:pt x="208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048771" name="TextBox 5"/>
            <p:cNvSpPr txBox="1"/>
            <p:nvPr/>
          </p:nvSpPr>
          <p:spPr>
            <a:xfrm>
              <a:off x="0" y="-38100"/>
              <a:ext cx="41739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id="115" name="Group 38"/>
          <p:cNvGrpSpPr/>
          <p:nvPr/>
        </p:nvGrpSpPr>
        <p:grpSpPr>
          <a:xfrm rot="0">
            <a:off x="719675" y="8609970"/>
            <a:ext cx="16759430" cy="1277611"/>
            <a:chOff x="0" y="0"/>
            <a:chExt cx="6957498" cy="530386"/>
          </a:xfrm>
        </p:grpSpPr>
        <p:sp>
          <p:nvSpPr>
            <p:cNvPr id="1048772" name="Freeform 39"/>
            <p:cNvSpPr/>
            <p:nvPr/>
          </p:nvSpPr>
          <p:spPr>
            <a:xfrm>
              <a:off x="0" y="0"/>
              <a:ext cx="6957498" cy="530386"/>
            </a:xfrm>
            <a:custGeom>
              <a:avLst/>
              <a:gdLst/>
              <a:ahLst/>
              <a:cxnLst/>
              <a:rect l="l" t="t" r="r" b="b"/>
              <a:pathLst>
                <a:path w="6957498" h="530386">
                  <a:moveTo>
                    <a:pt x="3478749" y="0"/>
                  </a:moveTo>
                  <a:cubicBezTo>
                    <a:pt x="1557489" y="0"/>
                    <a:pt x="0" y="118731"/>
                    <a:pt x="0" y="265193"/>
                  </a:cubicBezTo>
                  <a:cubicBezTo>
                    <a:pt x="0" y="411655"/>
                    <a:pt x="1557489" y="530386"/>
                    <a:pt x="3478749" y="530386"/>
                  </a:cubicBezTo>
                  <a:cubicBezTo>
                    <a:pt x="5400009" y="530386"/>
                    <a:pt x="6957498" y="411655"/>
                    <a:pt x="6957498" y="265193"/>
                  </a:cubicBezTo>
                  <a:cubicBezTo>
                    <a:pt x="6957498" y="118731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56240"/>
                  </a:srgbClr>
                </a:gs>
                <a:gs pos="50000">
                  <a:srgbClr val="B2C5E3">
                    <a:alpha val="11470"/>
                  </a:srgbClr>
                </a:gs>
                <a:gs pos="100000">
                  <a:srgbClr val="B2C5E3">
                    <a:alpha val="4662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1048773" name="TextBox 40"/>
            <p:cNvSpPr txBox="1"/>
            <p:nvPr/>
          </p:nvSpPr>
          <p:spPr>
            <a:xfrm>
              <a:off x="652265" y="11624"/>
              <a:ext cx="5652967" cy="469039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16" name="Group 41"/>
          <p:cNvGrpSpPr/>
          <p:nvPr/>
        </p:nvGrpSpPr>
        <p:grpSpPr>
          <a:xfrm rot="0">
            <a:off x="3493556" y="8881930"/>
            <a:ext cx="11211668" cy="752740"/>
            <a:chOff x="0" y="0"/>
            <a:chExt cx="6957498" cy="467119"/>
          </a:xfrm>
        </p:grpSpPr>
        <p:sp>
          <p:nvSpPr>
            <p:cNvPr id="1048774" name="Freeform 42"/>
            <p:cNvSpPr/>
            <p:nvPr/>
          </p:nvSpPr>
          <p:spPr>
            <a:xfrm>
              <a:off x="0" y="0"/>
              <a:ext cx="6957498" cy="467119"/>
            </a:xfrm>
            <a:custGeom>
              <a:avLst/>
              <a:gdLst/>
              <a:ahLst/>
              <a:cxnLst/>
              <a:rect l="l" t="t" r="r" b="b"/>
              <a:pathLst>
                <a:path w="6957498" h="467119">
                  <a:moveTo>
                    <a:pt x="3478749" y="0"/>
                  </a:moveTo>
                  <a:cubicBezTo>
                    <a:pt x="1557489" y="0"/>
                    <a:pt x="0" y="104568"/>
                    <a:pt x="0" y="233560"/>
                  </a:cubicBezTo>
                  <a:cubicBezTo>
                    <a:pt x="0" y="362551"/>
                    <a:pt x="1557489" y="467119"/>
                    <a:pt x="3478749" y="467119"/>
                  </a:cubicBezTo>
                  <a:cubicBezTo>
                    <a:pt x="5400009" y="467119"/>
                    <a:pt x="6957498" y="362551"/>
                    <a:pt x="6957498" y="233560"/>
                  </a:cubicBezTo>
                  <a:cubicBezTo>
                    <a:pt x="6957498" y="104568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76000"/>
                  </a:srgbClr>
                </a:gs>
                <a:gs pos="50000">
                  <a:srgbClr val="B2C5E3">
                    <a:alpha val="15500"/>
                  </a:srgbClr>
                </a:gs>
                <a:gs pos="100000">
                  <a:srgbClr val="B2C5E3">
                    <a:alpha val="63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1048775" name="TextBox 43"/>
            <p:cNvSpPr txBox="1"/>
            <p:nvPr/>
          </p:nvSpPr>
          <p:spPr>
            <a:xfrm>
              <a:off x="652265" y="5692"/>
              <a:ext cx="5652967" cy="417634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048776" name="Freeform 44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pic>
        <p:nvPicPr>
          <p:cNvPr id="2097177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85900"/>
            <a:ext cx="16944340" cy="501142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97178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6667500"/>
            <a:ext cx="16944340" cy="334264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97179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1257300"/>
            <a:ext cx="12240260" cy="88709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97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97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97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97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097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97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97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97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7E0F7">
                <a:alpha val="0"/>
              </a:srgbClr>
            </a:gs>
            <a:gs pos="100000">
              <a:srgbClr val="D7E0F7">
                <a:alpha val="60500"/>
              </a:srgbClr>
            </a:gs>
          </a:gsLst>
          <a:lin ang="2700000"/>
        </a:gradFill>
        <a:effectLst/>
      </p:bgPr>
    </p:bg>
    <p:spTree>
      <p:nvGrpSpPr>
        <p:cNvPr id="1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2"/>
          <p:cNvGrpSpPr/>
          <p:nvPr/>
        </p:nvGrpSpPr>
        <p:grpSpPr>
          <a:xfrm rot="0">
            <a:off x="0" y="0"/>
            <a:ext cx="18288000" cy="7836375"/>
            <a:chOff x="0" y="0"/>
            <a:chExt cx="4816593" cy="2063901"/>
          </a:xfrm>
        </p:grpSpPr>
        <p:sp>
          <p:nvSpPr>
            <p:cNvPr id="1048777" name="Freeform 3"/>
            <p:cNvSpPr/>
            <p:nvPr/>
          </p:nvSpPr>
          <p:spPr>
            <a:xfrm>
              <a:off x="0" y="0"/>
              <a:ext cx="4816592" cy="2063901"/>
            </a:xfrm>
            <a:custGeom>
              <a:avLst/>
              <a:gdLst/>
              <a:ahLst/>
              <a:cxnLst/>
              <a:rect l="l" t="t" r="r" b="b"/>
              <a:pathLst>
                <a:path w="4816592" h="2063901">
                  <a:moveTo>
                    <a:pt x="0" y="0"/>
                  </a:moveTo>
                  <a:lnTo>
                    <a:pt x="4816592" y="0"/>
                  </a:lnTo>
                  <a:lnTo>
                    <a:pt x="4816592" y="2063901"/>
                  </a:lnTo>
                  <a:lnTo>
                    <a:pt x="0" y="2063901"/>
                  </a:ln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048778" name="TextBox 4"/>
            <p:cNvSpPr txBox="1"/>
            <p:nvPr/>
          </p:nvSpPr>
          <p:spPr>
            <a:xfrm>
              <a:off x="0" y="-38100"/>
              <a:ext cx="4816593" cy="2102001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id="1048779" name="Freeform 5"/>
          <p:cNvSpPr/>
          <p:nvPr/>
        </p:nvSpPr>
        <p:spPr>
          <a:xfrm>
            <a:off x="12667" y="27517"/>
            <a:ext cx="18275333" cy="7808858"/>
          </a:xfrm>
          <a:custGeom>
            <a:avLst/>
            <a:gdLst/>
            <a:ahLst/>
            <a:cxnLst/>
            <a:rect l="l" t="t" r="r" b="b"/>
            <a:pathLst>
              <a:path w="18275333" h="7808858">
                <a:moveTo>
                  <a:pt x="0" y="0"/>
                </a:moveTo>
                <a:lnTo>
                  <a:pt x="18275333" y="0"/>
                </a:lnTo>
                <a:lnTo>
                  <a:pt x="18275333" y="7808858"/>
                </a:lnTo>
                <a:lnTo>
                  <a:pt x="0" y="780885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6000"/>
            </a:blip>
            <a:stretch>
              <a:fillRect t="-39993" b="-16223"/>
            </a:stretch>
          </a:blipFill>
        </p:spPr>
      </p:sp>
      <p:sp>
        <p:nvSpPr>
          <p:cNvPr id="1048780" name="Freeform 42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781" name="TextBox 49"/>
          <p:cNvSpPr txBox="1"/>
          <p:nvPr/>
        </p:nvSpPr>
        <p:spPr>
          <a:xfrm>
            <a:off x="1716405" y="9182100"/>
            <a:ext cx="14854555" cy="723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2820"/>
              </a:lnSpc>
            </a:pPr>
            <a:r>
              <a:rPr lang="zh-CN" altLang="en-US" sz="15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结果显示，它在</a:t>
            </a:r>
            <a:r>
              <a:rPr lang="en-US" altLang="zh-CN" sz="15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Android</a:t>
            </a:r>
            <a:r>
              <a:rPr lang="zh-CN" altLang="en-US" sz="15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系统手机上表现优秀，测试通过率为</a:t>
            </a:r>
            <a:r>
              <a:rPr lang="en-US" altLang="zh-CN" sz="15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100%</a:t>
            </a:r>
            <a:r>
              <a:rPr lang="zh-CN" altLang="en-US" sz="15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。测试涉及多款手机，包括</a:t>
            </a:r>
            <a:r>
              <a:rPr lang="en-US" altLang="zh-CN" sz="15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Redmi K40</a:t>
            </a:r>
            <a:r>
              <a:rPr lang="zh-CN" altLang="en-US" sz="15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等，其中只有一款</a:t>
            </a:r>
            <a:r>
              <a:rPr lang="en-US" altLang="zh-CN" sz="15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Realme Q3 Pro</a:t>
            </a:r>
            <a:r>
              <a:rPr lang="zh-CN" altLang="en-US" sz="15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因某种原因未参与测试。</a:t>
            </a:r>
            <a:endParaRPr lang="zh-CN" altLang="en-US" sz="15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algn="ctr">
              <a:lnSpc>
                <a:spcPts val="2820"/>
              </a:lnSpc>
            </a:pPr>
            <a:r>
              <a:rPr lang="zh-CN" altLang="en-US" sz="15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这意味着</a:t>
            </a:r>
            <a:r>
              <a:rPr lang="en-US" altLang="zh-CN" sz="15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SmartCharge Optimizer</a:t>
            </a:r>
            <a:r>
              <a:rPr lang="zh-CN" altLang="en-US" sz="15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具有良好的兼容性和稳定性，用户可以放心使用。</a:t>
            </a:r>
            <a:endParaRPr lang="zh-CN" altLang="en-US" sz="15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pic>
        <p:nvPicPr>
          <p:cNvPr id="2097180" name="图片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905" y="342900"/>
            <a:ext cx="13204190" cy="8487410"/>
          </a:xfrm>
          <a:prstGeom prst="rect">
            <a:avLst/>
          </a:prstGeom>
          <a:ln>
            <a:solidFill>
              <a:schemeClr val="tx2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Bar dir="vert"/>
      </p:transition>
    </mc:Choice>
    <mc:Fallback>
      <p:transition spd="slow">
        <p:randomBar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59" b="-9259"/>
            </a:stretch>
          </a:blipFill>
        </p:spPr>
      </p:sp>
      <p:grpSp>
        <p:nvGrpSpPr>
          <p:cNvPr id="120" name="Group 3"/>
          <p:cNvGrpSpPr/>
          <p:nvPr/>
        </p:nvGrpSpPr>
        <p:grpSpPr>
          <a:xfrm rot="0">
            <a:off x="1565478" y="6996496"/>
            <a:ext cx="3351643" cy="598959"/>
            <a:chOff x="0" y="0"/>
            <a:chExt cx="4468858" cy="798612"/>
          </a:xfrm>
        </p:grpSpPr>
        <p:grpSp>
          <p:nvGrpSpPr>
            <p:cNvPr id="121" name="Group 4"/>
            <p:cNvGrpSpPr/>
            <p:nvPr/>
          </p:nvGrpSpPr>
          <p:grpSpPr>
            <a:xfrm rot="0">
              <a:off x="0" y="0"/>
              <a:ext cx="4468858" cy="798612"/>
              <a:chOff x="0" y="0"/>
              <a:chExt cx="716258" cy="128000"/>
            </a:xfrm>
          </p:grpSpPr>
          <p:sp>
            <p:nvSpPr>
              <p:cNvPr id="1048783" name="Freeform 5"/>
              <p:cNvSpPr/>
              <p:nvPr/>
            </p:nvSpPr>
            <p:spPr>
              <a:xfrm>
                <a:off x="0" y="0"/>
                <a:ext cx="716258" cy="128000"/>
              </a:xfrm>
              <a:custGeom>
                <a:avLst/>
                <a:gdLst/>
                <a:ahLst/>
                <a:cxnLst/>
                <a:rect l="l" t="t" r="r" b="b"/>
                <a:pathLst>
                  <a:path w="716258" h="128000">
                    <a:moveTo>
                      <a:pt x="64000" y="0"/>
                    </a:moveTo>
                    <a:lnTo>
                      <a:pt x="652258" y="0"/>
                    </a:lnTo>
                    <a:cubicBezTo>
                      <a:pt x="669232" y="0"/>
                      <a:pt x="685511" y="6743"/>
                      <a:pt x="697513" y="18745"/>
                    </a:cubicBezTo>
                    <a:cubicBezTo>
                      <a:pt x="709516" y="30747"/>
                      <a:pt x="716258" y="47026"/>
                      <a:pt x="716258" y="64000"/>
                    </a:cubicBezTo>
                    <a:lnTo>
                      <a:pt x="716258" y="64000"/>
                    </a:lnTo>
                    <a:cubicBezTo>
                      <a:pt x="716258" y="80974"/>
                      <a:pt x="709516" y="97252"/>
                      <a:pt x="697513" y="109255"/>
                    </a:cubicBezTo>
                    <a:cubicBezTo>
                      <a:pt x="685511" y="121257"/>
                      <a:pt x="669232" y="128000"/>
                      <a:pt x="652258" y="128000"/>
                    </a:cubicBezTo>
                    <a:lnTo>
                      <a:pt x="64000" y="128000"/>
                    </a:lnTo>
                    <a:cubicBezTo>
                      <a:pt x="47026" y="128000"/>
                      <a:pt x="30747" y="121257"/>
                      <a:pt x="18745" y="109255"/>
                    </a:cubicBezTo>
                    <a:cubicBezTo>
                      <a:pt x="6743" y="97252"/>
                      <a:pt x="0" y="80974"/>
                      <a:pt x="0" y="64000"/>
                    </a:cubicBezTo>
                    <a:lnTo>
                      <a:pt x="0" y="64000"/>
                    </a:lnTo>
                    <a:cubicBezTo>
                      <a:pt x="0" y="47026"/>
                      <a:pt x="6743" y="30747"/>
                      <a:pt x="18745" y="18745"/>
                    </a:cubicBezTo>
                    <a:cubicBezTo>
                      <a:pt x="30747" y="6743"/>
                      <a:pt x="47026" y="0"/>
                      <a:pt x="640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4FEFE">
                      <a:alpha val="55500"/>
                    </a:srgbClr>
                  </a:gs>
                  <a:gs pos="100000">
                    <a:srgbClr val="0663F5">
                      <a:alpha val="39500"/>
                    </a:srgbClr>
                  </a:gs>
                </a:gsLst>
                <a:lin ang="0"/>
              </a:gradFill>
              <a:ln w="19050" cap="rnd">
                <a:gradFill>
                  <a:gsLst>
                    <a:gs pos="0">
                      <a:srgbClr val="24FEFE">
                        <a:alpha val="100000"/>
                      </a:srgbClr>
                    </a:gs>
                    <a:gs pos="100000">
                      <a:srgbClr val="0663F5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</p:sp>
          <p:sp>
            <p:nvSpPr>
              <p:cNvPr id="1048784" name="TextBox 6"/>
              <p:cNvSpPr txBox="1"/>
              <p:nvPr/>
            </p:nvSpPr>
            <p:spPr>
              <a:xfrm>
                <a:off x="0" y="-38100"/>
                <a:ext cx="716258" cy="166100"/>
              </a:xfrm>
              <a:prstGeom prst="rect">
                <a:avLst/>
              </a:prstGeom>
            </p:spPr>
            <p:txBody>
              <a:bodyPr lIns="62607" tIns="62607" rIns="62607" bIns="62607" rtlCol="0" anchor="ctr"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1048785" name="TextBox 7"/>
            <p:cNvSpPr txBox="1"/>
            <p:nvPr/>
          </p:nvSpPr>
          <p:spPr>
            <a:xfrm>
              <a:off x="457382" y="111439"/>
              <a:ext cx="3554093" cy="5977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ctr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  <a:sym typeface="阿里巴巴普惠体" panose="00020600040101010101" charset="-122"/>
                </a:rPr>
                <a:t>GROUP 1</a:t>
              </a:r>
              <a:endParaRPr lang="en-US" sz="250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endParaRPr>
            </a:p>
          </p:txBody>
        </p:sp>
      </p:grpSp>
      <p:sp>
        <p:nvSpPr>
          <p:cNvPr id="1048786" name="TextBox 8"/>
          <p:cNvSpPr txBox="1"/>
          <p:nvPr/>
        </p:nvSpPr>
        <p:spPr>
          <a:xfrm>
            <a:off x="1565275" y="4084320"/>
            <a:ext cx="16196310" cy="2032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6000" b="1" spc="759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User experience</a:t>
            </a:r>
            <a:endParaRPr lang="en-US" altLang="zh-CN" sz="6000" b="1" spc="759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indent="0" algn="l" fontAlgn="auto">
              <a:lnSpc>
                <a:spcPct val="100000"/>
              </a:lnSpc>
            </a:pPr>
            <a:r>
              <a:rPr lang="en-US" altLang="zh-CN" sz="6000" b="1" spc="759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and improvement effects</a:t>
            </a:r>
            <a:endParaRPr lang="en-US" altLang="zh-CN" sz="6000" b="1" spc="759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1048787" name="AutoShape 10"/>
          <p:cNvSpPr/>
          <p:nvPr/>
        </p:nvSpPr>
        <p:spPr>
          <a:xfrm flipV="1">
            <a:off x="10087351" y="5029200"/>
            <a:ext cx="667374" cy="0"/>
          </a:xfrm>
          <a:prstGeom prst="line">
            <a:avLst/>
          </a:prstGeom>
          <a:ln w="19050" cap="rnd">
            <a:gradFill>
              <a:gsLst>
                <a:gs pos="0">
                  <a:srgbClr val="24FEFE">
                    <a:alpha val="100000"/>
                  </a:srgbClr>
                </a:gs>
                <a:gs pos="50000">
                  <a:srgbClr val="127CFD">
                    <a:alpha val="100000"/>
                  </a:srgbClr>
                </a:gs>
                <a:gs pos="100000">
                  <a:srgbClr val="127CFD">
                    <a:alpha val="205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048788" name="TextBox 11"/>
          <p:cNvSpPr txBox="1"/>
          <p:nvPr/>
        </p:nvSpPr>
        <p:spPr>
          <a:xfrm>
            <a:off x="1565478" y="2921976"/>
            <a:ext cx="5497052" cy="107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1" spc="480">
                <a:solidFill>
                  <a:srgbClr val="1BC7FE"/>
                </a:solidFill>
                <a:latin typeface="阿里巴巴普惠体 Heavy" panose="00020600040101010101" charset="-122"/>
                <a:ea typeface="阿里巴巴普惠体 Heavy" panose="00020600040101010101" charset="-122"/>
                <a:cs typeface="阿里巴巴普惠体 Heavy" panose="00020600040101010101" charset="-122"/>
                <a:sym typeface="阿里巴巴普惠体 Heavy" panose="00020600040101010101" charset="-122"/>
              </a:rPr>
              <a:t>PART.03</a:t>
            </a:r>
            <a:endParaRPr lang="en-US" sz="6000" b="1" spc="480">
              <a:solidFill>
                <a:srgbClr val="1BC7FE"/>
              </a:solidFill>
              <a:latin typeface="阿里巴巴普惠体 Heavy" panose="00020600040101010101" charset="-122"/>
              <a:ea typeface="阿里巴巴普惠体 Heavy" panose="00020600040101010101" charset="-122"/>
              <a:cs typeface="阿里巴巴普惠体 Heavy" panose="00020600040101010101" charset="-122"/>
              <a:sym typeface="阿里巴巴普惠体 Heavy" panose="00020600040101010101" charset="-122"/>
            </a:endParaRPr>
          </a:p>
        </p:txBody>
      </p:sp>
      <p:sp>
        <p:nvSpPr>
          <p:cNvPr id="1048789" name="Freeform 12"/>
          <p:cNvSpPr/>
          <p:nvPr/>
        </p:nvSpPr>
        <p:spPr>
          <a:xfrm rot="5400000">
            <a:off x="692590" y="631183"/>
            <a:ext cx="672219" cy="746910"/>
          </a:xfrm>
          <a:custGeom>
            <a:avLst/>
            <a:gdLst/>
            <a:ahLst/>
            <a:cxnLst/>
            <a:rect l="l" t="t" r="r" b="b"/>
            <a:pathLst>
              <a:path w="672219" h="746910">
                <a:moveTo>
                  <a:pt x="0" y="0"/>
                </a:moveTo>
                <a:lnTo>
                  <a:pt x="672220" y="0"/>
                </a:lnTo>
                <a:lnTo>
                  <a:pt x="672220" y="746910"/>
                </a:lnTo>
                <a:lnTo>
                  <a:pt x="0" y="746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1" b="-1631"/>
            </a:stretch>
          </a:blipFill>
        </p:spPr>
      </p:sp>
      <p:sp>
        <p:nvSpPr>
          <p:cNvPr id="1048790" name="TextBox 8"/>
          <p:cNvSpPr txBox="1"/>
          <p:nvPr/>
        </p:nvSpPr>
        <p:spPr>
          <a:xfrm>
            <a:off x="1565478" y="6163310"/>
            <a:ext cx="6969275" cy="408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3190"/>
              </a:lnSpc>
            </a:pPr>
            <a:r>
              <a:rPr lang="zh-CN" altLang="en-US" sz="2100" spc="165">
                <a:solidFill>
                  <a:srgbClr val="FFFFFF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阿里巴巴普惠体 Light" panose="00020600040101010101" charset="-122"/>
                <a:sym typeface="阿里巴巴普惠体 Light" panose="00020600040101010101" charset="-122"/>
              </a:rPr>
              <a:t>用户体验与改进</a:t>
            </a:r>
            <a:r>
              <a:rPr lang="zh-CN" altLang="en-US" sz="2100" spc="165">
                <a:solidFill>
                  <a:srgbClr val="FFFFFF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阿里巴巴普惠体 Light" panose="00020600040101010101" charset="-122"/>
                <a:sym typeface="阿里巴巴普惠体 Light" panose="00020600040101010101" charset="-122"/>
              </a:rPr>
              <a:t>效果</a:t>
            </a:r>
            <a:endParaRPr lang="zh-CN" altLang="en-US" sz="2100" spc="165">
              <a:solidFill>
                <a:srgbClr val="FFFFFF"/>
              </a:solidFill>
              <a:latin typeface="阿里巴巴普惠体 Light" panose="00020600040101010101" charset="-122"/>
              <a:ea typeface="阿里巴巴普惠体 Light" panose="00020600040101010101" charset="-122"/>
              <a:cs typeface="阿里巴巴普惠体 Light" panose="00020600040101010101" charset="-122"/>
              <a:sym typeface="阿里巴巴普惠体 Light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2"/>
          <p:cNvGrpSpPr/>
          <p:nvPr/>
        </p:nvGrpSpPr>
        <p:grpSpPr>
          <a:xfrm rot="0">
            <a:off x="0" y="0"/>
            <a:ext cx="7527700" cy="10287000"/>
            <a:chOff x="0" y="0"/>
            <a:chExt cx="10036934" cy="13716000"/>
          </a:xfrm>
        </p:grpSpPr>
        <p:sp>
          <p:nvSpPr>
            <p:cNvPr id="1048634" name="Freeform 3"/>
            <p:cNvSpPr/>
            <p:nvPr/>
          </p:nvSpPr>
          <p:spPr>
            <a:xfrm>
              <a:off x="0" y="0"/>
              <a:ext cx="10036937" cy="13716000"/>
            </a:xfrm>
            <a:custGeom>
              <a:avLst/>
              <a:gdLst/>
              <a:ahLst/>
              <a:cxnLst/>
              <a:rect l="l" t="t" r="r" b="b"/>
              <a:pathLst>
                <a:path w="10036937" h="13716000">
                  <a:moveTo>
                    <a:pt x="0" y="0"/>
                  </a:moveTo>
                  <a:lnTo>
                    <a:pt x="10036937" y="0"/>
                  </a:lnTo>
                  <a:lnTo>
                    <a:pt x="10036937" y="13716000"/>
                  </a:lnTo>
                  <a:lnTo>
                    <a:pt x="0" y="13716000"/>
                  </a:ln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1048635" name="Freeform 4"/>
          <p:cNvSpPr/>
          <p:nvPr/>
        </p:nvSpPr>
        <p:spPr>
          <a:xfrm>
            <a:off x="0" y="37476"/>
            <a:ext cx="7527700" cy="10186206"/>
          </a:xfrm>
          <a:custGeom>
            <a:avLst/>
            <a:gdLst/>
            <a:ahLst/>
            <a:cxnLst/>
            <a:rect l="l" t="t" r="r" b="b"/>
            <a:pathLst>
              <a:path w="7527700" h="10186206">
                <a:moveTo>
                  <a:pt x="0" y="0"/>
                </a:moveTo>
                <a:lnTo>
                  <a:pt x="7527701" y="0"/>
                </a:lnTo>
                <a:lnTo>
                  <a:pt x="7527701" y="10186207"/>
                </a:lnTo>
                <a:lnTo>
                  <a:pt x="0" y="1018620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6999"/>
            </a:blip>
            <a:stretch>
              <a:fillRect l="-80206" r="-22514"/>
            </a:stretch>
          </a:blipFill>
        </p:spPr>
      </p:sp>
      <p:grpSp>
        <p:nvGrpSpPr>
          <p:cNvPr id="59" name="Group 5"/>
          <p:cNvGrpSpPr/>
          <p:nvPr/>
        </p:nvGrpSpPr>
        <p:grpSpPr>
          <a:xfrm rot="0">
            <a:off x="791828" y="1028700"/>
            <a:ext cx="158480" cy="802050"/>
            <a:chOff x="0" y="0"/>
            <a:chExt cx="41739" cy="211239"/>
          </a:xfrm>
        </p:grpSpPr>
        <p:sp>
          <p:nvSpPr>
            <p:cNvPr id="1048636" name="Freeform 6"/>
            <p:cNvSpPr/>
            <p:nvPr/>
          </p:nvSpPr>
          <p:spPr>
            <a:xfrm>
              <a:off x="0" y="0"/>
              <a:ext cx="41739" cy="211239"/>
            </a:xfrm>
            <a:custGeom>
              <a:avLst/>
              <a:gdLst/>
              <a:ahLst/>
              <a:cxnLst/>
              <a:rect l="l" t="t" r="r" b="b"/>
              <a:pathLst>
                <a:path w="41739" h="211239">
                  <a:moveTo>
                    <a:pt x="20870" y="0"/>
                  </a:moveTo>
                  <a:lnTo>
                    <a:pt x="20870" y="0"/>
                  </a:lnTo>
                  <a:cubicBezTo>
                    <a:pt x="26405" y="0"/>
                    <a:pt x="31713" y="2199"/>
                    <a:pt x="35627" y="6113"/>
                  </a:cubicBezTo>
                  <a:cubicBezTo>
                    <a:pt x="39541" y="10026"/>
                    <a:pt x="41739" y="15335"/>
                    <a:pt x="41739" y="20870"/>
                  </a:cubicBezTo>
                  <a:lnTo>
                    <a:pt x="41739" y="190370"/>
                  </a:lnTo>
                  <a:cubicBezTo>
                    <a:pt x="41739" y="201896"/>
                    <a:pt x="32396" y="211239"/>
                    <a:pt x="20870" y="211239"/>
                  </a:cubicBezTo>
                  <a:lnTo>
                    <a:pt x="20870" y="211239"/>
                  </a:lnTo>
                  <a:cubicBezTo>
                    <a:pt x="9344" y="211239"/>
                    <a:pt x="0" y="201896"/>
                    <a:pt x="0" y="190370"/>
                  </a:cubicBezTo>
                  <a:lnTo>
                    <a:pt x="0" y="20870"/>
                  </a:lnTo>
                  <a:cubicBezTo>
                    <a:pt x="0" y="9344"/>
                    <a:pt x="9344" y="0"/>
                    <a:pt x="2087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48637" name="TextBox 7"/>
            <p:cNvSpPr txBox="1"/>
            <p:nvPr/>
          </p:nvSpPr>
          <p:spPr>
            <a:xfrm>
              <a:off x="0" y="-38100"/>
              <a:ext cx="41739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id="1048638" name="Freeform 45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639" name="TextBox 49"/>
          <p:cNvSpPr txBox="1"/>
          <p:nvPr/>
        </p:nvSpPr>
        <p:spPr>
          <a:xfrm>
            <a:off x="1158816" y="964586"/>
            <a:ext cx="4185828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zh-CN" altLang="en-US" sz="5000" b="1" spc="339">
                <a:solidFill>
                  <a:srgbClr val="FFFFFF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用户</a:t>
            </a:r>
            <a:r>
              <a:rPr lang="zh-CN" altLang="en-US" sz="5000" b="1" spc="339">
                <a:solidFill>
                  <a:srgbClr val="FFFFFF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体验</a:t>
            </a:r>
            <a:endParaRPr lang="zh-CN" altLang="en-US" sz="5000" b="1" spc="339">
              <a:solidFill>
                <a:srgbClr val="FFFFFF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阿里巴巴普惠体 Medium" panose="00020600040101010101" charset="-122"/>
            </a:endParaRPr>
          </a:p>
        </p:txBody>
      </p:sp>
      <p:graphicFrame>
        <p:nvGraphicFramePr>
          <p:cNvPr id="4194305" name="表格 66"/>
          <p:cNvGraphicFramePr/>
          <p:nvPr>
            <p:custDataLst>
              <p:tags r:id="rId3"/>
            </p:custDataLst>
          </p:nvPr>
        </p:nvGraphicFramePr>
        <p:xfrm>
          <a:off x="1283970" y="2447290"/>
          <a:ext cx="15567660" cy="671957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650365"/>
                <a:gridCol w="2783459"/>
                <a:gridCol w="2783459"/>
                <a:gridCol w="2783459"/>
                <a:gridCol w="2783459"/>
                <a:gridCol w="2783459"/>
              </a:tblGrid>
              <a:tr h="6775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名字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张</a:t>
                      </a:r>
                      <a:r>
                        <a:rPr lang="en-US" altLang="zh-CN" sz="2000"/>
                        <a:t>*</a:t>
                      </a:r>
                      <a:endParaRPr lang="en-US" altLang="zh-CN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简</a:t>
                      </a:r>
                      <a:r>
                        <a:rPr lang="en-US" altLang="zh-CN" sz="2000"/>
                        <a:t>*</a:t>
                      </a:r>
                      <a:r>
                        <a:rPr lang="zh-CN" altLang="en-US" sz="2000"/>
                        <a:t>诗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刘</a:t>
                      </a:r>
                      <a:r>
                        <a:rPr lang="en-US" altLang="zh-CN" sz="2000"/>
                        <a:t>*</a:t>
                      </a:r>
                      <a:r>
                        <a:rPr lang="zh-CN" altLang="en-US" sz="2000"/>
                        <a:t>皓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张</a:t>
                      </a:r>
                      <a:r>
                        <a:rPr lang="en-US" altLang="zh-CN" sz="2000"/>
                        <a:t>*</a:t>
                      </a:r>
                      <a:r>
                        <a:rPr lang="zh-CN" altLang="en-US" sz="2000"/>
                        <a:t>婷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廖</a:t>
                      </a:r>
                      <a:r>
                        <a:rPr lang="en-US" altLang="zh-CN" sz="2000"/>
                        <a:t>*</a:t>
                      </a:r>
                      <a:r>
                        <a:rPr lang="zh-CN" altLang="en-US" sz="2000"/>
                        <a:t>昆</a:t>
                      </a:r>
                      <a:endParaRPr lang="zh-CN" altLang="en-US" sz="2000"/>
                    </a:p>
                  </a:txBody>
                  <a:tcPr anchor="ctr" anchorCtr="0"/>
                </a:tc>
              </a:tr>
              <a:tr h="6775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学院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人</a:t>
                      </a:r>
                      <a:r>
                        <a:rPr lang="zh-CN" altLang="en-US" sz="2000"/>
                        <a:t>院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国商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人</a:t>
                      </a:r>
                      <a:r>
                        <a:rPr lang="zh-CN" altLang="en-US" sz="2000"/>
                        <a:t>院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阿伯丁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阿伯丁</a:t>
                      </a:r>
                      <a:endParaRPr lang="zh-CN" altLang="en-US" sz="2000"/>
                    </a:p>
                  </a:txBody>
                  <a:tcPr anchor="ctr" anchorCtr="0"/>
                </a:tc>
              </a:tr>
              <a:tr h="16256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评价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终于可以写评论了</a:t>
                      </a:r>
                      <a:r>
                        <a:rPr lang="en-US" altLang="zh-CN" sz="2000"/>
                        <a:t>！</a:t>
                      </a:r>
                      <a:endParaRPr lang="en-US" altLang="zh-CN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个人账户界面变得更全面了，还增加了一些增值服务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定位功能挺准确</a:t>
                      </a:r>
                      <a:r>
                        <a:rPr lang="zh-CN" altLang="en-US" sz="2000"/>
                        <a:t>的，地图加载也很快，体验感很不错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新版本删除了许多不必要的界面，操作更加直观了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导航功能挺实用</a:t>
                      </a:r>
                      <a:r>
                        <a:rPr lang="zh-CN" altLang="en-US" sz="2000"/>
                        <a:t>的</a:t>
                      </a:r>
                      <a:endParaRPr lang="zh-CN" altLang="en-US" sz="2000"/>
                    </a:p>
                  </a:txBody>
                  <a:tcPr anchor="ctr" anchorCtr="0"/>
                </a:tc>
              </a:tr>
              <a:tr h="2113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改进意见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建议增加评论筛选功能，比如查看“最新”或“最有帮助”的评论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增值服务可以增加使用指南或教程，让用户更清楚如何使用这些功能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建议支持离线地图功能，这样在信号不好的地方也能使用导航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可以在首页增加一个快速导航栏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希望能提供更多路线选择，比如“最快路线”或“最省钱路线”</a:t>
                      </a:r>
                      <a:endParaRPr lang="zh-CN" altLang="en-US" sz="2000"/>
                    </a:p>
                  </a:txBody>
                  <a:tcPr anchor="ctr" anchorCtr="0"/>
                </a:tc>
              </a:tr>
              <a:tr h="16256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开发者分析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好的</a:t>
                      </a:r>
                      <a:r>
                        <a:rPr lang="en-US" altLang="zh-CN" sz="2000"/>
                        <a:t>，</a:t>
                      </a:r>
                      <a:r>
                        <a:rPr lang="zh-CN" altLang="en-US" sz="2000"/>
                        <a:t>我们会</a:t>
                      </a:r>
                      <a:r>
                        <a:rPr lang="zh-CN" altLang="en-US" sz="2000"/>
                        <a:t>增加这部分功能的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好的</a:t>
                      </a:r>
                      <a:r>
                        <a:rPr lang="en-US" altLang="zh-CN" sz="2000"/>
                        <a:t>，</a:t>
                      </a:r>
                      <a:r>
                        <a:rPr lang="zh-CN" altLang="en-US" sz="2000"/>
                        <a:t>后续我们会继续制作的</a:t>
                      </a:r>
                      <a:r>
                        <a:rPr lang="en-US" altLang="zh-CN" sz="2000"/>
                        <a:t>，</a:t>
                      </a:r>
                      <a:r>
                        <a:rPr lang="zh-CN" altLang="en-US" sz="2000"/>
                        <a:t>谢谢你的</a:t>
                      </a:r>
                      <a:r>
                        <a:rPr lang="zh-CN" altLang="en-US" sz="2000"/>
                        <a:t>反馈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你没</a:t>
                      </a:r>
                      <a:r>
                        <a:rPr lang="zh-CN" altLang="en-US" sz="2000"/>
                        <a:t>更新版本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我们后续会改进的</a:t>
                      </a:r>
                      <a:r>
                        <a:rPr lang="en-US" altLang="zh-CN" sz="2000"/>
                        <a:t>！</a:t>
                      </a:r>
                      <a:r>
                        <a:rPr lang="zh-CN" altLang="en-US" sz="2000"/>
                        <a:t>谢谢你的</a:t>
                      </a:r>
                      <a:r>
                        <a:rPr lang="zh-CN" altLang="en-US" sz="2000"/>
                        <a:t>提议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可以通过算法优化来实现，提升导航系统的灵活性</a:t>
                      </a:r>
                      <a:endParaRPr lang="zh-CN" altLang="en-US" sz="2000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2"/>
          <p:cNvGrpSpPr/>
          <p:nvPr/>
        </p:nvGrpSpPr>
        <p:grpSpPr>
          <a:xfrm rot="0">
            <a:off x="0" y="0"/>
            <a:ext cx="7527700" cy="10287000"/>
            <a:chOff x="0" y="0"/>
            <a:chExt cx="10036934" cy="13716000"/>
          </a:xfrm>
        </p:grpSpPr>
        <p:sp>
          <p:nvSpPr>
            <p:cNvPr id="1048628" name="Freeform 3"/>
            <p:cNvSpPr/>
            <p:nvPr/>
          </p:nvSpPr>
          <p:spPr>
            <a:xfrm>
              <a:off x="0" y="0"/>
              <a:ext cx="10036937" cy="13716000"/>
            </a:xfrm>
            <a:custGeom>
              <a:avLst/>
              <a:gdLst/>
              <a:ahLst/>
              <a:cxnLst/>
              <a:rect l="l" t="t" r="r" b="b"/>
              <a:pathLst>
                <a:path w="10036937" h="13716000">
                  <a:moveTo>
                    <a:pt x="0" y="0"/>
                  </a:moveTo>
                  <a:lnTo>
                    <a:pt x="10036937" y="0"/>
                  </a:lnTo>
                  <a:lnTo>
                    <a:pt x="10036937" y="13716000"/>
                  </a:lnTo>
                  <a:lnTo>
                    <a:pt x="0" y="13716000"/>
                  </a:ln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1048629" name="Freeform 4"/>
          <p:cNvSpPr/>
          <p:nvPr/>
        </p:nvSpPr>
        <p:spPr>
          <a:xfrm>
            <a:off x="0" y="37476"/>
            <a:ext cx="7527700" cy="10186206"/>
          </a:xfrm>
          <a:custGeom>
            <a:avLst/>
            <a:gdLst/>
            <a:ahLst/>
            <a:cxnLst/>
            <a:rect l="l" t="t" r="r" b="b"/>
            <a:pathLst>
              <a:path w="7527700" h="10186206">
                <a:moveTo>
                  <a:pt x="0" y="0"/>
                </a:moveTo>
                <a:lnTo>
                  <a:pt x="7527701" y="0"/>
                </a:lnTo>
                <a:lnTo>
                  <a:pt x="7527701" y="10186207"/>
                </a:lnTo>
                <a:lnTo>
                  <a:pt x="0" y="1018620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6999"/>
            </a:blip>
            <a:stretch>
              <a:fillRect l="-80206" r="-22514"/>
            </a:stretch>
          </a:blipFill>
        </p:spPr>
      </p:sp>
      <p:grpSp>
        <p:nvGrpSpPr>
          <p:cNvPr id="56" name="Group 5"/>
          <p:cNvGrpSpPr/>
          <p:nvPr/>
        </p:nvGrpSpPr>
        <p:grpSpPr>
          <a:xfrm rot="0">
            <a:off x="791828" y="1028700"/>
            <a:ext cx="158480" cy="802050"/>
            <a:chOff x="0" y="0"/>
            <a:chExt cx="41739" cy="211239"/>
          </a:xfrm>
        </p:grpSpPr>
        <p:sp>
          <p:nvSpPr>
            <p:cNvPr id="1048630" name="Freeform 6"/>
            <p:cNvSpPr/>
            <p:nvPr/>
          </p:nvSpPr>
          <p:spPr>
            <a:xfrm>
              <a:off x="0" y="0"/>
              <a:ext cx="41739" cy="211239"/>
            </a:xfrm>
            <a:custGeom>
              <a:avLst/>
              <a:gdLst/>
              <a:ahLst/>
              <a:cxnLst/>
              <a:rect l="l" t="t" r="r" b="b"/>
              <a:pathLst>
                <a:path w="41739" h="211239">
                  <a:moveTo>
                    <a:pt x="20870" y="0"/>
                  </a:moveTo>
                  <a:lnTo>
                    <a:pt x="20870" y="0"/>
                  </a:lnTo>
                  <a:cubicBezTo>
                    <a:pt x="26405" y="0"/>
                    <a:pt x="31713" y="2199"/>
                    <a:pt x="35627" y="6113"/>
                  </a:cubicBezTo>
                  <a:cubicBezTo>
                    <a:pt x="39541" y="10026"/>
                    <a:pt x="41739" y="15335"/>
                    <a:pt x="41739" y="20870"/>
                  </a:cubicBezTo>
                  <a:lnTo>
                    <a:pt x="41739" y="190370"/>
                  </a:lnTo>
                  <a:cubicBezTo>
                    <a:pt x="41739" y="201896"/>
                    <a:pt x="32396" y="211239"/>
                    <a:pt x="20870" y="211239"/>
                  </a:cubicBezTo>
                  <a:lnTo>
                    <a:pt x="20870" y="211239"/>
                  </a:lnTo>
                  <a:cubicBezTo>
                    <a:pt x="9344" y="211239"/>
                    <a:pt x="0" y="201896"/>
                    <a:pt x="0" y="190370"/>
                  </a:cubicBezTo>
                  <a:lnTo>
                    <a:pt x="0" y="20870"/>
                  </a:lnTo>
                  <a:cubicBezTo>
                    <a:pt x="0" y="9344"/>
                    <a:pt x="9344" y="0"/>
                    <a:pt x="2087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48631" name="TextBox 7"/>
            <p:cNvSpPr txBox="1"/>
            <p:nvPr/>
          </p:nvSpPr>
          <p:spPr>
            <a:xfrm>
              <a:off x="0" y="-38100"/>
              <a:ext cx="41739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id="1048632" name="Freeform 45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48633" name="TextBox 49"/>
          <p:cNvSpPr txBox="1"/>
          <p:nvPr/>
        </p:nvSpPr>
        <p:spPr>
          <a:xfrm>
            <a:off x="1158816" y="964586"/>
            <a:ext cx="4185828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zh-CN" altLang="en-US" sz="5000" b="1" spc="339">
                <a:solidFill>
                  <a:srgbClr val="FFFFFF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用户体验</a:t>
            </a:r>
            <a:endParaRPr lang="zh-CN" altLang="en-US" sz="5000" b="1" spc="339">
              <a:solidFill>
                <a:srgbClr val="FFFFFF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阿里巴巴普惠体 Medium" panose="00020600040101010101" charset="-122"/>
            </a:endParaRPr>
          </a:p>
        </p:txBody>
      </p:sp>
      <p:graphicFrame>
        <p:nvGraphicFramePr>
          <p:cNvPr id="4194304" name="表格 66"/>
          <p:cNvGraphicFramePr/>
          <p:nvPr>
            <p:custDataLst>
              <p:tags r:id="rId3"/>
            </p:custDataLst>
          </p:nvPr>
        </p:nvGraphicFramePr>
        <p:xfrm>
          <a:off x="1283970" y="2447290"/>
          <a:ext cx="15567660" cy="671957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650365"/>
                <a:gridCol w="2783459"/>
                <a:gridCol w="2783459"/>
                <a:gridCol w="2783459"/>
                <a:gridCol w="2783459"/>
                <a:gridCol w="2783459"/>
              </a:tblGrid>
              <a:tr h="6775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名字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万</a:t>
                      </a:r>
                      <a:r>
                        <a:rPr lang="en-US" altLang="zh-CN" sz="2000"/>
                        <a:t>*</a:t>
                      </a:r>
                      <a:r>
                        <a:rPr lang="zh-CN" altLang="en-US" sz="2000"/>
                        <a:t>杰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韦</a:t>
                      </a:r>
                      <a:r>
                        <a:rPr lang="en-US" altLang="zh-CN" sz="2000"/>
                        <a:t>*</a:t>
                      </a:r>
                      <a:r>
                        <a:rPr lang="zh-CN" altLang="en-US" sz="2000"/>
                        <a:t>隆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陈</a:t>
                      </a:r>
                      <a:r>
                        <a:rPr lang="en-US" altLang="zh-CN" sz="2000"/>
                        <a:t>*</a:t>
                      </a:r>
                      <a:r>
                        <a:rPr lang="zh-CN" altLang="en-US" sz="2000"/>
                        <a:t>佳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陈</a:t>
                      </a:r>
                      <a:r>
                        <a:rPr lang="en-US" altLang="zh-CN" sz="2000"/>
                        <a:t>*</a:t>
                      </a:r>
                      <a:r>
                        <a:rPr lang="zh-CN" altLang="en-US" sz="2000"/>
                        <a:t>薇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王</a:t>
                      </a:r>
                      <a:r>
                        <a:rPr lang="en-US" altLang="zh-CN" sz="2000"/>
                        <a:t>*</a:t>
                      </a:r>
                      <a:r>
                        <a:rPr lang="zh-CN" altLang="en-US" sz="2000"/>
                        <a:t>翔</a:t>
                      </a:r>
                      <a:endParaRPr lang="zh-CN" altLang="en-US" sz="2000"/>
                    </a:p>
                  </a:txBody>
                  <a:tcPr anchor="ctr" anchorCtr="0"/>
                </a:tc>
              </a:tr>
              <a:tr h="6775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学院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阿伯丁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阿伯丁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人</a:t>
                      </a:r>
                      <a:r>
                        <a:rPr lang="zh-CN" altLang="en-US" sz="2000"/>
                        <a:t>院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国商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阿伯丁</a:t>
                      </a:r>
                      <a:endParaRPr lang="zh-CN" altLang="en-US" sz="2000"/>
                    </a:p>
                  </a:txBody>
                  <a:tcPr anchor="ctr" anchorCtr="0"/>
                </a:tc>
              </a:tr>
              <a:tr h="16256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评价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充电站的详情界面非常详细，可以看到充电桩数量、费用和实时状态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可以看到其他用户对充电站的评价和评分，再也不用担心踩雷了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新上线的增值服务很实用，比如会员折扣和预约功能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APP界面风格更加现代化了，颜色搭配舒适，界面布局也很清晰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每个充电站都能进行评价，说明平台真的在听取用户意见，期待未来更多优化功能</a:t>
                      </a:r>
                      <a:endParaRPr lang="zh-CN" altLang="en-US" sz="2000"/>
                    </a:p>
                  </a:txBody>
                  <a:tcPr anchor="ctr" anchorCtr="0"/>
                </a:tc>
              </a:tr>
              <a:tr h="2113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改进意见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能否增加充电站拥挤程度的实时显示，避免到达后充电桩全部占用？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评分可以增加维度，比如充电速度和服务态度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建议在个人账户显示增值服务的使用记录和节省的费用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部分字体和按钮较小，尤其是老人使用时不太方便，可以增加字体放大功能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建议开发者定期总结用户反馈，推出改进报告</a:t>
                      </a:r>
                      <a:endParaRPr lang="zh-CN" altLang="en-US" sz="2000"/>
                    </a:p>
                  </a:txBody>
                  <a:tcPr anchor="ctr" anchorCtr="0"/>
                </a:tc>
              </a:tr>
              <a:tr h="16256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开发者分析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好的</a:t>
                      </a:r>
                      <a:r>
                        <a:rPr lang="en-US" altLang="zh-CN" sz="2000"/>
                        <a:t>，</a:t>
                      </a:r>
                      <a:r>
                        <a:rPr lang="zh-CN" altLang="en-US" sz="2000"/>
                        <a:t>这个提议非常实用</a:t>
                      </a:r>
                      <a:r>
                        <a:rPr lang="en-US" altLang="zh-CN" sz="2000"/>
                        <a:t>，</a:t>
                      </a:r>
                      <a:r>
                        <a:rPr lang="zh-CN" altLang="en-US" sz="2000"/>
                        <a:t>已经将这个功能提上日程了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增加充电速度是我们没想到的</a:t>
                      </a:r>
                      <a:r>
                        <a:rPr lang="en-US" altLang="zh-CN" sz="2000"/>
                        <a:t>，</a:t>
                      </a:r>
                      <a:r>
                        <a:rPr lang="zh-CN" altLang="en-US" sz="2000"/>
                        <a:t>谢谢你的提议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/>
                        <a:t>okok，</a:t>
                      </a:r>
                      <a:r>
                        <a:rPr lang="zh-CN" altLang="en-US" sz="2000"/>
                        <a:t>后续调整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收到</a:t>
                      </a:r>
                      <a:r>
                        <a:rPr lang="en-US" altLang="zh-CN" sz="2000"/>
                        <a:t>，</a:t>
                      </a:r>
                      <a:r>
                        <a:rPr lang="zh-CN" altLang="en-US" sz="2000"/>
                        <a:t>因为开发者都是年轻人</a:t>
                      </a:r>
                      <a:r>
                        <a:rPr lang="en-US" altLang="zh-CN" sz="2000"/>
                        <a:t>，</a:t>
                      </a:r>
                      <a:r>
                        <a:rPr lang="zh-CN" altLang="en-US" sz="2000"/>
                        <a:t>所以忘记了老年人的需求</a:t>
                      </a:r>
                      <a:r>
                        <a:rPr lang="en-US" altLang="zh-CN" sz="2000"/>
                        <a:t>，</a:t>
                      </a:r>
                      <a:r>
                        <a:rPr lang="zh-CN" altLang="en-US" sz="2000"/>
                        <a:t>会改进的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是的</a:t>
                      </a:r>
                      <a:r>
                        <a:rPr lang="en-US" altLang="zh-CN" sz="2000"/>
                        <a:t>，</a:t>
                      </a:r>
                      <a:r>
                        <a:rPr lang="zh-CN" altLang="en-US" sz="2000"/>
                        <a:t>我们确实有在认真听取用户意见</a:t>
                      </a:r>
                      <a:r>
                        <a:rPr lang="en-US" altLang="zh-CN" sz="2000"/>
                        <a:t>，</a:t>
                      </a:r>
                      <a:r>
                        <a:rPr lang="zh-CN" altLang="en-US" sz="2000"/>
                        <a:t>已经在做用户反馈了</a:t>
                      </a:r>
                      <a:endParaRPr lang="zh-CN" altLang="en-US" sz="2000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59" b="-9259"/>
            </a:stretch>
          </a:blipFill>
        </p:spPr>
      </p:sp>
      <p:grpSp>
        <p:nvGrpSpPr>
          <p:cNvPr id="52" name="Group 3"/>
          <p:cNvGrpSpPr/>
          <p:nvPr/>
        </p:nvGrpSpPr>
        <p:grpSpPr>
          <a:xfrm rot="0">
            <a:off x="1565478" y="7301296"/>
            <a:ext cx="3351643" cy="598959"/>
            <a:chOff x="0" y="0"/>
            <a:chExt cx="4468858" cy="798612"/>
          </a:xfrm>
        </p:grpSpPr>
        <p:grpSp>
          <p:nvGrpSpPr>
            <p:cNvPr id="53" name="Group 4"/>
            <p:cNvGrpSpPr/>
            <p:nvPr/>
          </p:nvGrpSpPr>
          <p:grpSpPr>
            <a:xfrm rot="0">
              <a:off x="0" y="0"/>
              <a:ext cx="4468858" cy="798612"/>
              <a:chOff x="0" y="0"/>
              <a:chExt cx="716258" cy="128000"/>
            </a:xfrm>
          </p:grpSpPr>
          <p:sp>
            <p:nvSpPr>
              <p:cNvPr id="1048620" name="Freeform 5"/>
              <p:cNvSpPr/>
              <p:nvPr/>
            </p:nvSpPr>
            <p:spPr>
              <a:xfrm>
                <a:off x="0" y="0"/>
                <a:ext cx="716258" cy="128000"/>
              </a:xfrm>
              <a:custGeom>
                <a:avLst/>
                <a:gdLst/>
                <a:ahLst/>
                <a:cxnLst/>
                <a:rect l="l" t="t" r="r" b="b"/>
                <a:pathLst>
                  <a:path w="716258" h="128000">
                    <a:moveTo>
                      <a:pt x="64000" y="0"/>
                    </a:moveTo>
                    <a:lnTo>
                      <a:pt x="652258" y="0"/>
                    </a:lnTo>
                    <a:cubicBezTo>
                      <a:pt x="669232" y="0"/>
                      <a:pt x="685511" y="6743"/>
                      <a:pt x="697513" y="18745"/>
                    </a:cubicBezTo>
                    <a:cubicBezTo>
                      <a:pt x="709516" y="30747"/>
                      <a:pt x="716258" y="47026"/>
                      <a:pt x="716258" y="64000"/>
                    </a:cubicBezTo>
                    <a:lnTo>
                      <a:pt x="716258" y="64000"/>
                    </a:lnTo>
                    <a:cubicBezTo>
                      <a:pt x="716258" y="80974"/>
                      <a:pt x="709516" y="97252"/>
                      <a:pt x="697513" y="109255"/>
                    </a:cubicBezTo>
                    <a:cubicBezTo>
                      <a:pt x="685511" y="121257"/>
                      <a:pt x="669232" y="128000"/>
                      <a:pt x="652258" y="128000"/>
                    </a:cubicBezTo>
                    <a:lnTo>
                      <a:pt x="64000" y="128000"/>
                    </a:lnTo>
                    <a:cubicBezTo>
                      <a:pt x="47026" y="128000"/>
                      <a:pt x="30747" y="121257"/>
                      <a:pt x="18745" y="109255"/>
                    </a:cubicBezTo>
                    <a:cubicBezTo>
                      <a:pt x="6743" y="97252"/>
                      <a:pt x="0" y="80974"/>
                      <a:pt x="0" y="64000"/>
                    </a:cubicBezTo>
                    <a:lnTo>
                      <a:pt x="0" y="64000"/>
                    </a:lnTo>
                    <a:cubicBezTo>
                      <a:pt x="0" y="47026"/>
                      <a:pt x="6743" y="30747"/>
                      <a:pt x="18745" y="18745"/>
                    </a:cubicBezTo>
                    <a:cubicBezTo>
                      <a:pt x="30747" y="6743"/>
                      <a:pt x="47026" y="0"/>
                      <a:pt x="640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4FEFE">
                      <a:alpha val="55500"/>
                    </a:srgbClr>
                  </a:gs>
                  <a:gs pos="100000">
                    <a:srgbClr val="0663F5">
                      <a:alpha val="39500"/>
                    </a:srgbClr>
                  </a:gs>
                </a:gsLst>
                <a:lin ang="0"/>
              </a:gradFill>
              <a:ln w="19050" cap="rnd">
                <a:gradFill>
                  <a:gsLst>
                    <a:gs pos="0">
                      <a:srgbClr val="24FEFE">
                        <a:alpha val="100000"/>
                      </a:srgbClr>
                    </a:gs>
                    <a:gs pos="100000">
                      <a:srgbClr val="0663F5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</p:sp>
          <p:sp>
            <p:nvSpPr>
              <p:cNvPr id="1048621" name="TextBox 6"/>
              <p:cNvSpPr txBox="1"/>
              <p:nvPr/>
            </p:nvSpPr>
            <p:spPr>
              <a:xfrm>
                <a:off x="0" y="-38100"/>
                <a:ext cx="716258" cy="166100"/>
              </a:xfrm>
              <a:prstGeom prst="rect">
                <a:avLst/>
              </a:prstGeom>
            </p:spPr>
            <p:txBody>
              <a:bodyPr lIns="62607" tIns="62607" rIns="62607" bIns="62607" rtlCol="0" anchor="ctr"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1048622" name="TextBox 7"/>
            <p:cNvSpPr txBox="1"/>
            <p:nvPr/>
          </p:nvSpPr>
          <p:spPr>
            <a:xfrm>
              <a:off x="457382" y="111439"/>
              <a:ext cx="3554093" cy="5977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ctr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  <a:sym typeface="阿里巴巴普惠体" panose="00020600040101010101" charset="-122"/>
                </a:rPr>
                <a:t>GROUP 1</a:t>
              </a:r>
              <a:endParaRPr lang="en-US" sz="250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endParaRPr>
            </a:p>
          </p:txBody>
        </p:sp>
      </p:grpSp>
      <p:sp>
        <p:nvSpPr>
          <p:cNvPr id="1048623" name="TextBox 8"/>
          <p:cNvSpPr txBox="1"/>
          <p:nvPr/>
        </p:nvSpPr>
        <p:spPr>
          <a:xfrm>
            <a:off x="1565275" y="3398520"/>
            <a:ext cx="16196310" cy="3048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6000" b="1" spc="759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Team division of labor </a:t>
            </a:r>
            <a:endParaRPr lang="en-US" altLang="zh-CN" sz="6000" b="1" spc="759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indent="0" algn="l" fontAlgn="auto">
              <a:lnSpc>
                <a:spcPct val="100000"/>
              </a:lnSpc>
            </a:pPr>
            <a:r>
              <a:rPr lang="en-US" altLang="zh-CN" sz="6000" b="1" spc="759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and cooperation </a:t>
            </a:r>
            <a:endParaRPr lang="en-US" altLang="zh-CN" sz="6000" b="1" spc="759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indent="0" algn="l" fontAlgn="auto">
              <a:lnSpc>
                <a:spcPct val="100000"/>
              </a:lnSpc>
            </a:pPr>
            <a:r>
              <a:rPr lang="en-US" altLang="zh-CN" sz="6000" b="1" spc="759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effectiveness</a:t>
            </a:r>
            <a:endParaRPr lang="en-US" altLang="zh-CN" sz="6000" b="1" spc="759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1048624" name="AutoShape 10"/>
          <p:cNvSpPr/>
          <p:nvPr/>
        </p:nvSpPr>
        <p:spPr>
          <a:xfrm flipV="1">
            <a:off x="10087351" y="5029200"/>
            <a:ext cx="667374" cy="0"/>
          </a:xfrm>
          <a:prstGeom prst="line">
            <a:avLst/>
          </a:prstGeom>
          <a:ln w="19050" cap="rnd">
            <a:gradFill>
              <a:gsLst>
                <a:gs pos="0">
                  <a:srgbClr val="24FEFE">
                    <a:alpha val="100000"/>
                  </a:srgbClr>
                </a:gs>
                <a:gs pos="50000">
                  <a:srgbClr val="127CFD">
                    <a:alpha val="100000"/>
                  </a:srgbClr>
                </a:gs>
                <a:gs pos="100000">
                  <a:srgbClr val="127CFD">
                    <a:alpha val="205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048625" name="TextBox 11"/>
          <p:cNvSpPr txBox="1"/>
          <p:nvPr/>
        </p:nvSpPr>
        <p:spPr>
          <a:xfrm>
            <a:off x="1565478" y="2083776"/>
            <a:ext cx="5497052" cy="107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1" spc="480">
                <a:solidFill>
                  <a:srgbClr val="1BC7FE"/>
                </a:solidFill>
                <a:latin typeface="阿里巴巴普惠体 Heavy" panose="00020600040101010101" charset="-122"/>
                <a:ea typeface="阿里巴巴普惠体 Heavy" panose="00020600040101010101" charset="-122"/>
                <a:cs typeface="阿里巴巴普惠体 Heavy" panose="00020600040101010101" charset="-122"/>
                <a:sym typeface="阿里巴巴普惠体 Heavy" panose="00020600040101010101" charset="-122"/>
              </a:rPr>
              <a:t>PART.04</a:t>
            </a:r>
            <a:endParaRPr lang="en-US" sz="6000" b="1" spc="480">
              <a:solidFill>
                <a:srgbClr val="1BC7FE"/>
              </a:solidFill>
              <a:latin typeface="阿里巴巴普惠体 Heavy" panose="00020600040101010101" charset="-122"/>
              <a:ea typeface="阿里巴巴普惠体 Heavy" panose="00020600040101010101" charset="-122"/>
              <a:cs typeface="阿里巴巴普惠体 Heavy" panose="00020600040101010101" charset="-122"/>
              <a:sym typeface="阿里巴巴普惠体 Heavy" panose="00020600040101010101" charset="-122"/>
            </a:endParaRPr>
          </a:p>
        </p:txBody>
      </p:sp>
      <p:sp>
        <p:nvSpPr>
          <p:cNvPr id="1048626" name="Freeform 12"/>
          <p:cNvSpPr/>
          <p:nvPr/>
        </p:nvSpPr>
        <p:spPr>
          <a:xfrm rot="5400000">
            <a:off x="692590" y="631183"/>
            <a:ext cx="672219" cy="746910"/>
          </a:xfrm>
          <a:custGeom>
            <a:avLst/>
            <a:gdLst/>
            <a:ahLst/>
            <a:cxnLst/>
            <a:rect l="l" t="t" r="r" b="b"/>
            <a:pathLst>
              <a:path w="672219" h="746910">
                <a:moveTo>
                  <a:pt x="0" y="0"/>
                </a:moveTo>
                <a:lnTo>
                  <a:pt x="672220" y="0"/>
                </a:lnTo>
                <a:lnTo>
                  <a:pt x="672220" y="746910"/>
                </a:lnTo>
                <a:lnTo>
                  <a:pt x="0" y="746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1" b="-1631"/>
            </a:stretch>
          </a:blipFill>
        </p:spPr>
      </p:sp>
      <p:sp>
        <p:nvSpPr>
          <p:cNvPr id="1048627" name="TextBox 8"/>
          <p:cNvSpPr txBox="1"/>
          <p:nvPr/>
        </p:nvSpPr>
        <p:spPr>
          <a:xfrm>
            <a:off x="1565478" y="6391910"/>
            <a:ext cx="6969275" cy="408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3190"/>
              </a:lnSpc>
            </a:pPr>
            <a:r>
              <a:rPr lang="zh-CN" altLang="en-US" sz="2100" spc="165">
                <a:solidFill>
                  <a:srgbClr val="FFFFFF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阿里巴巴普惠体 Light" panose="00020600040101010101" charset="-122"/>
                <a:sym typeface="阿里巴巴普惠体 Light" panose="00020600040101010101" charset="-122"/>
              </a:rPr>
              <a:t>团队分工与协作</a:t>
            </a:r>
            <a:r>
              <a:rPr lang="zh-CN" altLang="en-US" sz="2100" spc="165">
                <a:solidFill>
                  <a:srgbClr val="FFFFFF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阿里巴巴普惠体 Light" panose="00020600040101010101" charset="-122"/>
                <a:sym typeface="阿里巴巴普惠体 Light" panose="00020600040101010101" charset="-122"/>
              </a:rPr>
              <a:t>效率</a:t>
            </a:r>
            <a:endParaRPr lang="zh-CN" altLang="en-US" sz="2100" spc="165">
              <a:solidFill>
                <a:srgbClr val="FFFFFF"/>
              </a:solidFill>
              <a:latin typeface="阿里巴巴普惠体 Light" panose="00020600040101010101" charset="-122"/>
              <a:ea typeface="阿里巴巴普惠体 Light" panose="00020600040101010101" charset="-122"/>
              <a:cs typeface="阿里巴巴普惠体 Light" panose="00020600040101010101" charset="-122"/>
              <a:sym typeface="阿里巴巴普惠体 Light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59" b="-9259"/>
            </a:stretch>
          </a:blipFill>
        </p:spPr>
      </p:sp>
      <p:sp>
        <p:nvSpPr>
          <p:cNvPr id="1048650" name="Freeform 3"/>
          <p:cNvSpPr/>
          <p:nvPr/>
        </p:nvSpPr>
        <p:spPr>
          <a:xfrm rot="5400000">
            <a:off x="692590" y="631183"/>
            <a:ext cx="672219" cy="746910"/>
          </a:xfrm>
          <a:custGeom>
            <a:avLst/>
            <a:gdLst/>
            <a:ahLst/>
            <a:cxnLst/>
            <a:rect l="l" t="t" r="r" b="b"/>
            <a:pathLst>
              <a:path w="672219" h="746910">
                <a:moveTo>
                  <a:pt x="0" y="0"/>
                </a:moveTo>
                <a:lnTo>
                  <a:pt x="672220" y="0"/>
                </a:lnTo>
                <a:lnTo>
                  <a:pt x="672220" y="746910"/>
                </a:lnTo>
                <a:lnTo>
                  <a:pt x="0" y="746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1" b="-1631"/>
            </a:stretch>
          </a:blipFill>
        </p:spPr>
      </p:sp>
      <p:grpSp>
        <p:nvGrpSpPr>
          <p:cNvPr id="63" name="Group 4"/>
          <p:cNvGrpSpPr/>
          <p:nvPr>
            <p:custDataLst>
              <p:tags r:id="rId3"/>
            </p:custDataLst>
          </p:nvPr>
        </p:nvGrpSpPr>
        <p:grpSpPr>
          <a:xfrm rot="0">
            <a:off x="1438041" y="3640962"/>
            <a:ext cx="884067" cy="884067"/>
            <a:chOff x="0" y="0"/>
            <a:chExt cx="812800" cy="812800"/>
          </a:xfrm>
        </p:grpSpPr>
        <p:sp>
          <p:nvSpPr>
            <p:cNvPr id="1048651" name="Freeform 5"/>
            <p:cNvSpPr/>
            <p:nvPr>
              <p:custDataLst>
                <p:tags r:id="rId4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4FEFF">
                    <a:alpha val="100000"/>
                  </a:srgbClr>
                </a:gs>
                <a:gs pos="100000">
                  <a:srgbClr val="0076F6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1048652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5200" tIns="55200" rIns="55200" bIns="55200" rtlCol="0" anchor="ctr"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048653" name="TextBox 8"/>
          <p:cNvSpPr txBox="1"/>
          <p:nvPr>
            <p:custDataLst>
              <p:tags r:id="rId5"/>
            </p:custDataLst>
          </p:nvPr>
        </p:nvSpPr>
        <p:spPr>
          <a:xfrm>
            <a:off x="2597785" y="3895725"/>
            <a:ext cx="8940800" cy="448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altLang="zh-CN" sz="2800"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Difficulty and effort of app development</a:t>
            </a:r>
            <a:endParaRPr lang="en-US" altLang="zh-CN" sz="2800" b="1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grpSp>
        <p:nvGrpSpPr>
          <p:cNvPr id="64" name="Group 10"/>
          <p:cNvGrpSpPr/>
          <p:nvPr>
            <p:custDataLst>
              <p:tags r:id="rId6"/>
            </p:custDataLst>
          </p:nvPr>
        </p:nvGrpSpPr>
        <p:grpSpPr>
          <a:xfrm rot="0">
            <a:off x="1438041" y="5029291"/>
            <a:ext cx="884067" cy="884067"/>
            <a:chOff x="0" y="0"/>
            <a:chExt cx="812800" cy="812800"/>
          </a:xfrm>
        </p:grpSpPr>
        <p:sp>
          <p:nvSpPr>
            <p:cNvPr id="1048654" name="Freeform 11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4FEFF">
                    <a:alpha val="100000"/>
                  </a:srgbClr>
                </a:gs>
                <a:gs pos="100000">
                  <a:srgbClr val="0076F6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1048655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5200" tIns="55200" rIns="55200" bIns="55200" rtlCol="0" anchor="ctr"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048656" name="TextBox 14"/>
          <p:cNvSpPr txBox="1"/>
          <p:nvPr>
            <p:custDataLst>
              <p:tags r:id="rId8"/>
            </p:custDataLst>
          </p:nvPr>
        </p:nvSpPr>
        <p:spPr>
          <a:xfrm>
            <a:off x="2597785" y="5280660"/>
            <a:ext cx="6991350" cy="448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altLang="zh-CN" sz="28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The completeness of the app testing</a:t>
            </a:r>
            <a:endParaRPr lang="en-US" altLang="zh-CN" sz="28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grpSp>
        <p:nvGrpSpPr>
          <p:cNvPr id="65" name="Group 16"/>
          <p:cNvGrpSpPr/>
          <p:nvPr>
            <p:custDataLst>
              <p:tags r:id="rId9"/>
            </p:custDataLst>
          </p:nvPr>
        </p:nvGrpSpPr>
        <p:grpSpPr>
          <a:xfrm rot="0">
            <a:off x="1438041" y="6417620"/>
            <a:ext cx="884067" cy="884067"/>
            <a:chOff x="0" y="0"/>
            <a:chExt cx="812800" cy="812800"/>
          </a:xfrm>
        </p:grpSpPr>
        <p:sp>
          <p:nvSpPr>
            <p:cNvPr id="1048657" name="Freeform 17"/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4FEFF">
                    <a:alpha val="100000"/>
                  </a:srgbClr>
                </a:gs>
                <a:gs pos="100000">
                  <a:srgbClr val="0076F6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104865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5200" tIns="55200" rIns="55200" bIns="55200" rtlCol="0" anchor="ctr"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048659" name="TextBox 20"/>
          <p:cNvSpPr txBox="1"/>
          <p:nvPr>
            <p:custDataLst>
              <p:tags r:id="rId11"/>
            </p:custDataLst>
          </p:nvPr>
        </p:nvSpPr>
        <p:spPr>
          <a:xfrm>
            <a:off x="2597785" y="6664960"/>
            <a:ext cx="8955405" cy="448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altLang="zh-CN" sz="28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User experience and improvement effects</a:t>
            </a:r>
            <a:endParaRPr lang="en-US" altLang="zh-CN" sz="28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grpSp>
        <p:nvGrpSpPr>
          <p:cNvPr id="66" name="Group 22"/>
          <p:cNvGrpSpPr/>
          <p:nvPr>
            <p:custDataLst>
              <p:tags r:id="rId12"/>
            </p:custDataLst>
          </p:nvPr>
        </p:nvGrpSpPr>
        <p:grpSpPr>
          <a:xfrm rot="0">
            <a:off x="1438041" y="7805949"/>
            <a:ext cx="884067" cy="884067"/>
            <a:chOff x="0" y="0"/>
            <a:chExt cx="812800" cy="812800"/>
          </a:xfrm>
        </p:grpSpPr>
        <p:sp>
          <p:nvSpPr>
            <p:cNvPr id="1048660" name="Freeform 23"/>
            <p:cNvSpPr/>
            <p:nvPr>
              <p:custDataLst>
                <p:tags r:id="rId13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4FEFF">
                    <a:alpha val="100000"/>
                  </a:srgbClr>
                </a:gs>
                <a:gs pos="100000">
                  <a:srgbClr val="0076F6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1048661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5200" tIns="55200" rIns="55200" bIns="55200" rtlCol="0" anchor="ctr"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048662" name="TextBox 26"/>
          <p:cNvSpPr txBox="1"/>
          <p:nvPr>
            <p:custDataLst>
              <p:tags r:id="rId14"/>
            </p:custDataLst>
          </p:nvPr>
        </p:nvSpPr>
        <p:spPr>
          <a:xfrm>
            <a:off x="2597785" y="8049895"/>
            <a:ext cx="10473690" cy="448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altLang="zh-CN" sz="28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Team division of labor and cooperation effectiveness</a:t>
            </a:r>
            <a:endParaRPr lang="en-US" altLang="zh-CN" sz="28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1048663" name="TextBox 28"/>
          <p:cNvSpPr txBox="1"/>
          <p:nvPr/>
        </p:nvSpPr>
        <p:spPr>
          <a:xfrm>
            <a:off x="1402155" y="1178822"/>
            <a:ext cx="4185169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lvl="0" indent="0" algn="l">
              <a:lnSpc>
                <a:spcPts val="11200"/>
              </a:lnSpc>
              <a:spcBef>
                <a:spcPct val="0"/>
              </a:spcBef>
            </a:pPr>
            <a:r>
              <a:rPr lang="en-US" sz="8000" b="1" u="none" strike="noStrike" spc="3456">
                <a:solidFill>
                  <a:srgbClr val="1BC7FE"/>
                </a:solidFill>
                <a:latin typeface="阿里巴巴普惠体 Heavy" panose="00020600040101010101" charset="-122"/>
                <a:ea typeface="阿里巴巴普惠体 Heavy" panose="00020600040101010101" charset="-122"/>
                <a:cs typeface="阿里巴巴普惠体 Heavy" panose="00020600040101010101" charset="-122"/>
                <a:sym typeface="阿里巴巴普惠体 Heavy" panose="00020600040101010101" charset="-122"/>
              </a:rPr>
              <a:t>目录</a:t>
            </a:r>
            <a:endParaRPr lang="en-US" sz="8000" b="1" u="none" strike="noStrike" spc="3456">
              <a:solidFill>
                <a:srgbClr val="1BC7FE"/>
              </a:solidFill>
              <a:latin typeface="阿里巴巴普惠体 Heavy" panose="00020600040101010101" charset="-122"/>
              <a:ea typeface="阿里巴巴普惠体 Heavy" panose="00020600040101010101" charset="-122"/>
              <a:cs typeface="阿里巴巴普惠体 Heavy" panose="00020600040101010101" charset="-122"/>
              <a:sym typeface="阿里巴巴普惠体 Heavy" panose="00020600040101010101" charset="-122"/>
            </a:endParaRPr>
          </a:p>
        </p:txBody>
      </p:sp>
      <p:sp>
        <p:nvSpPr>
          <p:cNvPr id="1048664" name="TextBox 29"/>
          <p:cNvSpPr txBox="1"/>
          <p:nvPr/>
        </p:nvSpPr>
        <p:spPr>
          <a:xfrm>
            <a:off x="4221970" y="1824934"/>
            <a:ext cx="324287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lvl="0" indent="0" algn="l">
              <a:lnSpc>
                <a:spcPts val="5600"/>
              </a:lnSpc>
              <a:spcBef>
                <a:spcPct val="0"/>
              </a:spcBef>
            </a:pPr>
            <a:r>
              <a:rPr lang="en-US" sz="4000" b="1" spc="43">
                <a:solidFill>
                  <a:srgbClr val="1BC7FE"/>
                </a:solidFill>
                <a:latin typeface="阿里巴巴普惠体 Heavy" panose="00020600040101010101" charset="-122"/>
                <a:ea typeface="阿里巴巴普惠体 Heavy" panose="00020600040101010101" charset="-122"/>
                <a:cs typeface="阿里巴巴普惠体 Heavy" panose="00020600040101010101" charset="-122"/>
                <a:sym typeface="阿里巴巴普惠体 Heavy" panose="00020600040101010101" charset="-122"/>
              </a:rPr>
              <a:t>CONTENT</a:t>
            </a:r>
            <a:endParaRPr lang="en-US" sz="4000" b="1" spc="43">
              <a:solidFill>
                <a:srgbClr val="1BC7FE"/>
              </a:solidFill>
              <a:latin typeface="阿里巴巴普惠体 Heavy" panose="00020600040101010101" charset="-122"/>
              <a:ea typeface="阿里巴巴普惠体 Heavy" panose="00020600040101010101" charset="-122"/>
              <a:cs typeface="阿里巴巴普惠体 Heavy" panose="00020600040101010101" charset="-122"/>
              <a:sym typeface="阿里巴巴普惠体 Heavy" panose="00020600040101010101" charset="-122"/>
            </a:endParaRPr>
          </a:p>
        </p:txBody>
      </p:sp>
      <p:sp>
        <p:nvSpPr>
          <p:cNvPr id="1048665" name="TextBox 30"/>
          <p:cNvSpPr txBox="1"/>
          <p:nvPr>
            <p:custDataLst>
              <p:tags r:id="rId15"/>
            </p:custDataLst>
          </p:nvPr>
        </p:nvSpPr>
        <p:spPr>
          <a:xfrm>
            <a:off x="1599549" y="3725484"/>
            <a:ext cx="561052" cy="638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lvl="0" indent="0" algn="ctr">
              <a:lnSpc>
                <a:spcPts val="5215"/>
              </a:lnSpc>
              <a:spcBef>
                <a:spcPct val="0"/>
              </a:spcBef>
            </a:pPr>
            <a:r>
              <a:rPr lang="en-US" sz="3725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01</a:t>
            </a:r>
            <a:endParaRPr lang="en-US" sz="3725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1048666" name="TextBox 31"/>
          <p:cNvSpPr txBox="1"/>
          <p:nvPr>
            <p:custDataLst>
              <p:tags r:id="rId16"/>
            </p:custDataLst>
          </p:nvPr>
        </p:nvSpPr>
        <p:spPr>
          <a:xfrm>
            <a:off x="1599549" y="5113813"/>
            <a:ext cx="561052" cy="638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lvl="0" indent="0" algn="ctr">
              <a:lnSpc>
                <a:spcPts val="5215"/>
              </a:lnSpc>
              <a:spcBef>
                <a:spcPct val="0"/>
              </a:spcBef>
            </a:pPr>
            <a:r>
              <a:rPr lang="en-US" sz="3725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02</a:t>
            </a:r>
            <a:endParaRPr lang="en-US" sz="3725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1048667" name="TextBox 32"/>
          <p:cNvSpPr txBox="1"/>
          <p:nvPr>
            <p:custDataLst>
              <p:tags r:id="rId17"/>
            </p:custDataLst>
          </p:nvPr>
        </p:nvSpPr>
        <p:spPr>
          <a:xfrm>
            <a:off x="1599549" y="6502142"/>
            <a:ext cx="561052" cy="638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lvl="0" indent="0" algn="ctr">
              <a:lnSpc>
                <a:spcPts val="5215"/>
              </a:lnSpc>
              <a:spcBef>
                <a:spcPct val="0"/>
              </a:spcBef>
            </a:pPr>
            <a:r>
              <a:rPr lang="en-US" sz="3725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03</a:t>
            </a:r>
            <a:endParaRPr lang="en-US" sz="3725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1048668" name="TextBox 33"/>
          <p:cNvSpPr txBox="1"/>
          <p:nvPr>
            <p:custDataLst>
              <p:tags r:id="rId18"/>
            </p:custDataLst>
          </p:nvPr>
        </p:nvSpPr>
        <p:spPr>
          <a:xfrm>
            <a:off x="1599549" y="7890471"/>
            <a:ext cx="561052" cy="638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lvl="0" indent="0" algn="ctr">
              <a:lnSpc>
                <a:spcPts val="5215"/>
              </a:lnSpc>
              <a:spcBef>
                <a:spcPct val="0"/>
              </a:spcBef>
            </a:pPr>
            <a:r>
              <a:rPr lang="en-US" sz="3725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04</a:t>
            </a:r>
            <a:endParaRPr lang="en-US" sz="3725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1048669" name="AutoShape 34"/>
          <p:cNvSpPr/>
          <p:nvPr/>
        </p:nvSpPr>
        <p:spPr>
          <a:xfrm>
            <a:off x="6790870" y="2813947"/>
            <a:ext cx="1688936" cy="0"/>
          </a:xfrm>
          <a:prstGeom prst="line">
            <a:avLst/>
          </a:prstGeom>
          <a:ln w="19050" cap="rnd">
            <a:gradFill>
              <a:gsLst>
                <a:gs pos="0">
                  <a:srgbClr val="12ADFA">
                    <a:alpha val="100000"/>
                  </a:srgbClr>
                </a:gs>
                <a:gs pos="50000">
                  <a:srgbClr val="127CFD">
                    <a:alpha val="100000"/>
                  </a:srgbClr>
                </a:gs>
                <a:gs pos="100000">
                  <a:srgbClr val="127CFD">
                    <a:alpha val="205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048670" name="AutoShape 35"/>
          <p:cNvSpPr/>
          <p:nvPr/>
        </p:nvSpPr>
        <p:spPr>
          <a:xfrm>
            <a:off x="6128516" y="2632972"/>
            <a:ext cx="1623060" cy="0"/>
          </a:xfrm>
          <a:prstGeom prst="line">
            <a:avLst/>
          </a:prstGeom>
          <a:ln w="19050" cap="rnd">
            <a:gradFill>
              <a:gsLst>
                <a:gs pos="0">
                  <a:srgbClr val="24FEFE">
                    <a:alpha val="100000"/>
                  </a:srgbClr>
                </a:gs>
                <a:gs pos="50000">
                  <a:srgbClr val="127CFD">
                    <a:alpha val="100000"/>
                  </a:srgbClr>
                </a:gs>
                <a:gs pos="100000">
                  <a:srgbClr val="127CFD">
                    <a:alpha val="205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048671" name="AutoShape 36"/>
          <p:cNvSpPr/>
          <p:nvPr/>
        </p:nvSpPr>
        <p:spPr>
          <a:xfrm>
            <a:off x="4220347" y="1796359"/>
            <a:ext cx="1623060" cy="0"/>
          </a:xfrm>
          <a:prstGeom prst="line">
            <a:avLst/>
          </a:prstGeom>
          <a:ln w="19050" cap="rnd">
            <a:gradFill>
              <a:gsLst>
                <a:gs pos="0">
                  <a:srgbClr val="F2EAFF">
                    <a:alpha val="100000"/>
                  </a:srgbClr>
                </a:gs>
                <a:gs pos="50000">
                  <a:srgbClr val="127CFD">
                    <a:alpha val="100000"/>
                  </a:srgbClr>
                </a:gs>
                <a:gs pos="100000">
                  <a:srgbClr val="127CFD">
                    <a:alpha val="205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48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48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48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48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48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48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48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48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48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486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48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48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48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486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48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48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65" grpId="0"/>
      <p:bldP spid="1048653" grpId="0"/>
      <p:bldP spid="1048665" grpId="1"/>
      <p:bldP spid="1048653" grpId="1"/>
      <p:bldP spid="1048666" grpId="0"/>
      <p:bldP spid="1048656" grpId="0"/>
      <p:bldP spid="1048666" grpId="1"/>
      <p:bldP spid="1048656" grpId="1"/>
      <p:bldP spid="1048667" grpId="0"/>
      <p:bldP spid="1048659" grpId="0"/>
      <p:bldP spid="1048667" grpId="1"/>
      <p:bldP spid="1048659" grpId="1"/>
      <p:bldP spid="1048668" grpId="0"/>
      <p:bldP spid="1048662" grpId="0"/>
      <p:bldP spid="1048668" grpId="1"/>
      <p:bldP spid="1048662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2"/>
          <p:cNvGrpSpPr/>
          <p:nvPr/>
        </p:nvGrpSpPr>
        <p:grpSpPr>
          <a:xfrm rot="0">
            <a:off x="0" y="0"/>
            <a:ext cx="18288000" cy="7836375"/>
            <a:chOff x="0" y="0"/>
            <a:chExt cx="4816593" cy="2063901"/>
          </a:xfrm>
        </p:grpSpPr>
        <p:sp>
          <p:nvSpPr>
            <p:cNvPr id="1048584" name="Freeform 3"/>
            <p:cNvSpPr/>
            <p:nvPr/>
          </p:nvSpPr>
          <p:spPr>
            <a:xfrm>
              <a:off x="0" y="0"/>
              <a:ext cx="4816592" cy="2063901"/>
            </a:xfrm>
            <a:custGeom>
              <a:avLst/>
              <a:gdLst/>
              <a:ahLst/>
              <a:cxnLst/>
              <a:rect l="l" t="t" r="r" b="b"/>
              <a:pathLst>
                <a:path w="4816592" h="2063901">
                  <a:moveTo>
                    <a:pt x="0" y="0"/>
                  </a:moveTo>
                  <a:lnTo>
                    <a:pt x="4816592" y="0"/>
                  </a:lnTo>
                  <a:lnTo>
                    <a:pt x="4816592" y="2063901"/>
                  </a:lnTo>
                  <a:lnTo>
                    <a:pt x="0" y="2063901"/>
                  </a:ln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048585" name="TextBox 4"/>
            <p:cNvSpPr txBox="1"/>
            <p:nvPr/>
          </p:nvSpPr>
          <p:spPr>
            <a:xfrm>
              <a:off x="0" y="-38100"/>
              <a:ext cx="4816593" cy="2102001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id="1048586" name="Freeform 5"/>
          <p:cNvSpPr/>
          <p:nvPr/>
        </p:nvSpPr>
        <p:spPr>
          <a:xfrm>
            <a:off x="12667" y="27517"/>
            <a:ext cx="18275333" cy="7808858"/>
          </a:xfrm>
          <a:custGeom>
            <a:avLst/>
            <a:gdLst/>
            <a:ahLst/>
            <a:cxnLst/>
            <a:rect l="l" t="t" r="r" b="b"/>
            <a:pathLst>
              <a:path w="18275333" h="7808858">
                <a:moveTo>
                  <a:pt x="0" y="0"/>
                </a:moveTo>
                <a:lnTo>
                  <a:pt x="18275333" y="0"/>
                </a:lnTo>
                <a:lnTo>
                  <a:pt x="18275333" y="7808858"/>
                </a:lnTo>
                <a:lnTo>
                  <a:pt x="0" y="780885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6000"/>
            </a:blip>
            <a:stretch>
              <a:fillRect t="-39993" b="-16223"/>
            </a:stretch>
          </a:blipFill>
        </p:spPr>
      </p:sp>
      <p:grpSp>
        <p:nvGrpSpPr>
          <p:cNvPr id="38" name="Group 6"/>
          <p:cNvGrpSpPr/>
          <p:nvPr/>
        </p:nvGrpSpPr>
        <p:grpSpPr>
          <a:xfrm rot="5400000">
            <a:off x="6946653" y="1007089"/>
            <a:ext cx="57628" cy="802050"/>
            <a:chOff x="0" y="0"/>
            <a:chExt cx="15178" cy="211239"/>
          </a:xfrm>
        </p:grpSpPr>
        <p:sp>
          <p:nvSpPr>
            <p:cNvPr id="1048587" name="Freeform 7"/>
            <p:cNvSpPr/>
            <p:nvPr/>
          </p:nvSpPr>
          <p:spPr>
            <a:xfrm>
              <a:off x="0" y="0"/>
              <a:ext cx="15178" cy="211239"/>
            </a:xfrm>
            <a:custGeom>
              <a:avLst/>
              <a:gdLst/>
              <a:ahLst/>
              <a:cxnLst/>
              <a:rect l="l" t="t" r="r" b="b"/>
              <a:pathLst>
                <a:path w="15178" h="211239">
                  <a:moveTo>
                    <a:pt x="7589" y="0"/>
                  </a:moveTo>
                  <a:lnTo>
                    <a:pt x="7589" y="0"/>
                  </a:lnTo>
                  <a:cubicBezTo>
                    <a:pt x="11780" y="0"/>
                    <a:pt x="15178" y="3398"/>
                    <a:pt x="15178" y="7589"/>
                  </a:cubicBezTo>
                  <a:lnTo>
                    <a:pt x="15178" y="203651"/>
                  </a:lnTo>
                  <a:cubicBezTo>
                    <a:pt x="15178" y="207842"/>
                    <a:pt x="11780" y="211239"/>
                    <a:pt x="7589" y="211239"/>
                  </a:cubicBezTo>
                  <a:lnTo>
                    <a:pt x="7589" y="211239"/>
                  </a:lnTo>
                  <a:cubicBezTo>
                    <a:pt x="3398" y="211239"/>
                    <a:pt x="0" y="207842"/>
                    <a:pt x="0" y="203651"/>
                  </a:cubicBezTo>
                  <a:lnTo>
                    <a:pt x="0" y="7589"/>
                  </a:lnTo>
                  <a:cubicBezTo>
                    <a:pt x="0" y="3398"/>
                    <a:pt x="3398" y="0"/>
                    <a:pt x="758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48588" name="TextBox 8"/>
            <p:cNvSpPr txBox="1"/>
            <p:nvPr/>
          </p:nvSpPr>
          <p:spPr>
            <a:xfrm>
              <a:off x="0" y="-38100"/>
              <a:ext cx="15178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id="1048589" name="TextBox 13"/>
          <p:cNvSpPr txBox="1"/>
          <p:nvPr/>
        </p:nvSpPr>
        <p:spPr>
          <a:xfrm>
            <a:off x="7051086" y="942975"/>
            <a:ext cx="4185828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spc="339">
                <a:solidFill>
                  <a:srgbClr val="FFFFFF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团队</a:t>
            </a:r>
            <a:r>
              <a:rPr lang="zh-CN" altLang="en-US" sz="5000" b="1" spc="339">
                <a:solidFill>
                  <a:srgbClr val="FFFFFF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分工</a:t>
            </a:r>
            <a:endParaRPr lang="zh-CN" altLang="en-US" sz="5000" b="1" spc="339">
              <a:solidFill>
                <a:srgbClr val="FFFFFF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阿里巴巴普惠体 Medium" panose="00020600040101010101" charset="-122"/>
            </a:endParaRPr>
          </a:p>
        </p:txBody>
      </p:sp>
      <p:grpSp>
        <p:nvGrpSpPr>
          <p:cNvPr id="39" name="Group 14"/>
          <p:cNvGrpSpPr/>
          <p:nvPr/>
        </p:nvGrpSpPr>
        <p:grpSpPr>
          <a:xfrm rot="0">
            <a:off x="2100060" y="7548322"/>
            <a:ext cx="1705807" cy="521072"/>
            <a:chOff x="0" y="0"/>
            <a:chExt cx="2274409" cy="694763"/>
          </a:xfrm>
        </p:grpSpPr>
        <p:grpSp>
          <p:nvGrpSpPr>
            <p:cNvPr id="40" name="Group 15"/>
            <p:cNvGrpSpPr/>
            <p:nvPr/>
          </p:nvGrpSpPr>
          <p:grpSpPr>
            <a:xfrm rot="0">
              <a:off x="0" y="0"/>
              <a:ext cx="2274409" cy="694763"/>
              <a:chOff x="0" y="0"/>
              <a:chExt cx="449266" cy="137237"/>
            </a:xfrm>
          </p:grpSpPr>
          <p:sp>
            <p:nvSpPr>
              <p:cNvPr id="1048590" name="Freeform 16"/>
              <p:cNvSpPr/>
              <p:nvPr/>
            </p:nvSpPr>
            <p:spPr>
              <a:xfrm>
                <a:off x="0" y="0"/>
                <a:ext cx="449266" cy="137237"/>
              </a:xfrm>
              <a:custGeom>
                <a:avLst/>
                <a:gdLst/>
                <a:ahLst/>
                <a:cxnLst/>
                <a:rect l="l" t="t" r="r" b="b"/>
                <a:pathLst>
                  <a:path w="449266" h="137237">
                    <a:moveTo>
                      <a:pt x="0" y="0"/>
                    </a:moveTo>
                    <a:lnTo>
                      <a:pt x="449266" y="0"/>
                    </a:lnTo>
                    <a:lnTo>
                      <a:pt x="449266" y="137237"/>
                    </a:lnTo>
                    <a:lnTo>
                      <a:pt x="0" y="13723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1D44A5">
                      <a:alpha val="100000"/>
                    </a:srgbClr>
                  </a:gs>
                  <a:gs pos="100000">
                    <a:srgbClr val="18388B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1048591" name="TextBox 17"/>
              <p:cNvSpPr txBox="1"/>
              <p:nvPr/>
            </p:nvSpPr>
            <p:spPr>
              <a:xfrm>
                <a:off x="0" y="-38100"/>
                <a:ext cx="449266" cy="1753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id="1048592" name="TextBox 18"/>
            <p:cNvSpPr txBox="1"/>
            <p:nvPr/>
          </p:nvSpPr>
          <p:spPr>
            <a:xfrm>
              <a:off x="15302" y="81528"/>
              <a:ext cx="2243805" cy="550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ctr">
                <a:lnSpc>
                  <a:spcPts val="3220"/>
                </a:lnSpc>
                <a:spcBef>
                  <a:spcPct val="0"/>
                </a:spcBef>
              </a:pPr>
              <a:r>
                <a:rPr lang="zh-CN" altLang="en-US" sz="2300" b="1" spc="156">
                  <a:solidFill>
                    <a:srgbClr val="FFFFFF"/>
                  </a:solidFill>
                  <a:latin typeface="阿里巴巴普惠体 Medium" panose="00020600040101010101" charset="-122"/>
                  <a:ea typeface="阿里巴巴普惠体 Medium" panose="00020600040101010101" charset="-122"/>
                  <a:cs typeface="阿里巴巴普惠体 Medium" panose="00020600040101010101" charset="-122"/>
                  <a:sym typeface="阿里巴巴普惠体 Medium" panose="00020600040101010101" charset="-122"/>
                </a:rPr>
                <a:t>赖旻臻</a:t>
              </a:r>
              <a:endParaRPr lang="zh-CN" altLang="en-US" sz="2300" b="1" spc="156">
                <a:solidFill>
                  <a:srgbClr val="FFFFFF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endParaRPr>
            </a:p>
          </p:txBody>
        </p:sp>
      </p:grpSp>
      <p:grpSp>
        <p:nvGrpSpPr>
          <p:cNvPr id="41" name="Group 19"/>
          <p:cNvGrpSpPr/>
          <p:nvPr/>
        </p:nvGrpSpPr>
        <p:grpSpPr>
          <a:xfrm rot="0">
            <a:off x="6201803" y="7548322"/>
            <a:ext cx="1705807" cy="521072"/>
            <a:chOff x="0" y="0"/>
            <a:chExt cx="2274409" cy="694763"/>
          </a:xfrm>
        </p:grpSpPr>
        <p:grpSp>
          <p:nvGrpSpPr>
            <p:cNvPr id="42" name="Group 20"/>
            <p:cNvGrpSpPr/>
            <p:nvPr/>
          </p:nvGrpSpPr>
          <p:grpSpPr>
            <a:xfrm rot="0">
              <a:off x="0" y="0"/>
              <a:ext cx="2274409" cy="694763"/>
              <a:chOff x="0" y="0"/>
              <a:chExt cx="449266" cy="137237"/>
            </a:xfrm>
          </p:grpSpPr>
          <p:sp>
            <p:nvSpPr>
              <p:cNvPr id="1048593" name="Freeform 21"/>
              <p:cNvSpPr/>
              <p:nvPr/>
            </p:nvSpPr>
            <p:spPr>
              <a:xfrm>
                <a:off x="0" y="0"/>
                <a:ext cx="449266" cy="137237"/>
              </a:xfrm>
              <a:custGeom>
                <a:avLst/>
                <a:gdLst/>
                <a:ahLst/>
                <a:cxnLst/>
                <a:rect l="l" t="t" r="r" b="b"/>
                <a:pathLst>
                  <a:path w="449266" h="137237">
                    <a:moveTo>
                      <a:pt x="0" y="0"/>
                    </a:moveTo>
                    <a:lnTo>
                      <a:pt x="449266" y="0"/>
                    </a:lnTo>
                    <a:lnTo>
                      <a:pt x="449266" y="137237"/>
                    </a:lnTo>
                    <a:lnTo>
                      <a:pt x="0" y="13723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1D44A5">
                      <a:alpha val="100000"/>
                    </a:srgbClr>
                  </a:gs>
                  <a:gs pos="100000">
                    <a:srgbClr val="18388B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1048594" name="TextBox 22"/>
              <p:cNvSpPr txBox="1"/>
              <p:nvPr/>
            </p:nvSpPr>
            <p:spPr>
              <a:xfrm>
                <a:off x="0" y="-38100"/>
                <a:ext cx="449266" cy="1753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id="1048595" name="TextBox 23"/>
            <p:cNvSpPr txBox="1"/>
            <p:nvPr/>
          </p:nvSpPr>
          <p:spPr>
            <a:xfrm>
              <a:off x="15302" y="81528"/>
              <a:ext cx="2243805" cy="550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ctr">
                <a:lnSpc>
                  <a:spcPts val="3220"/>
                </a:lnSpc>
                <a:spcBef>
                  <a:spcPct val="0"/>
                </a:spcBef>
              </a:pPr>
              <a:r>
                <a:rPr lang="zh-CN" altLang="en-US" sz="2300" b="1" spc="156">
                  <a:solidFill>
                    <a:srgbClr val="FFFFFF"/>
                  </a:solidFill>
                  <a:latin typeface="阿里巴巴普惠体 Medium" panose="00020600040101010101" charset="-122"/>
                  <a:ea typeface="阿里巴巴普惠体 Medium" panose="00020600040101010101" charset="-122"/>
                  <a:cs typeface="阿里巴巴普惠体 Medium" panose="00020600040101010101" charset="-122"/>
                  <a:sym typeface="阿里巴巴普惠体 Medium" panose="00020600040101010101" charset="-122"/>
                </a:rPr>
                <a:t>黄子恒</a:t>
              </a:r>
              <a:endParaRPr lang="zh-CN" altLang="en-US" sz="2300" b="1" spc="156">
                <a:solidFill>
                  <a:srgbClr val="FFFFFF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endParaRPr>
            </a:p>
          </p:txBody>
        </p:sp>
      </p:grpSp>
      <p:grpSp>
        <p:nvGrpSpPr>
          <p:cNvPr id="43" name="Group 24"/>
          <p:cNvGrpSpPr/>
          <p:nvPr/>
        </p:nvGrpSpPr>
        <p:grpSpPr>
          <a:xfrm rot="0">
            <a:off x="10303547" y="7548322"/>
            <a:ext cx="1705807" cy="521072"/>
            <a:chOff x="0" y="0"/>
            <a:chExt cx="2274409" cy="694763"/>
          </a:xfrm>
        </p:grpSpPr>
        <p:grpSp>
          <p:nvGrpSpPr>
            <p:cNvPr id="44" name="Group 25"/>
            <p:cNvGrpSpPr/>
            <p:nvPr/>
          </p:nvGrpSpPr>
          <p:grpSpPr>
            <a:xfrm rot="0">
              <a:off x="0" y="0"/>
              <a:ext cx="2274409" cy="694763"/>
              <a:chOff x="0" y="0"/>
              <a:chExt cx="449266" cy="137237"/>
            </a:xfrm>
          </p:grpSpPr>
          <p:sp>
            <p:nvSpPr>
              <p:cNvPr id="1048596" name="Freeform 26"/>
              <p:cNvSpPr/>
              <p:nvPr/>
            </p:nvSpPr>
            <p:spPr>
              <a:xfrm>
                <a:off x="0" y="0"/>
                <a:ext cx="449266" cy="137237"/>
              </a:xfrm>
              <a:custGeom>
                <a:avLst/>
                <a:gdLst/>
                <a:ahLst/>
                <a:cxnLst/>
                <a:rect l="l" t="t" r="r" b="b"/>
                <a:pathLst>
                  <a:path w="449266" h="137237">
                    <a:moveTo>
                      <a:pt x="0" y="0"/>
                    </a:moveTo>
                    <a:lnTo>
                      <a:pt x="449266" y="0"/>
                    </a:lnTo>
                    <a:lnTo>
                      <a:pt x="449266" y="137237"/>
                    </a:lnTo>
                    <a:lnTo>
                      <a:pt x="0" y="13723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1D44A5">
                      <a:alpha val="100000"/>
                    </a:srgbClr>
                  </a:gs>
                  <a:gs pos="100000">
                    <a:srgbClr val="18388B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1048597" name="TextBox 27"/>
              <p:cNvSpPr txBox="1"/>
              <p:nvPr/>
            </p:nvSpPr>
            <p:spPr>
              <a:xfrm>
                <a:off x="0" y="-38100"/>
                <a:ext cx="449266" cy="1753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id="1048598" name="TextBox 28"/>
            <p:cNvSpPr txBox="1"/>
            <p:nvPr/>
          </p:nvSpPr>
          <p:spPr>
            <a:xfrm>
              <a:off x="15302" y="81528"/>
              <a:ext cx="2243805" cy="550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ctr">
                <a:lnSpc>
                  <a:spcPts val="3220"/>
                </a:lnSpc>
                <a:spcBef>
                  <a:spcPct val="0"/>
                </a:spcBef>
              </a:pPr>
              <a:r>
                <a:rPr lang="zh-CN" altLang="en-US" sz="2300" b="1" spc="156">
                  <a:solidFill>
                    <a:srgbClr val="FFFFFF"/>
                  </a:solidFill>
                  <a:latin typeface="阿里巴巴普惠体 Medium" panose="00020600040101010101" charset="-122"/>
                  <a:ea typeface="阿里巴巴普惠体 Medium" panose="00020600040101010101" charset="-122"/>
                  <a:cs typeface="阿里巴巴普惠体 Medium" panose="00020600040101010101" charset="-122"/>
                  <a:sym typeface="阿里巴巴普惠体 Medium" panose="00020600040101010101" charset="-122"/>
                </a:rPr>
                <a:t>袁茵</a:t>
              </a:r>
              <a:endParaRPr lang="zh-CN" altLang="en-US" sz="2300" b="1" spc="156">
                <a:solidFill>
                  <a:srgbClr val="FFFFFF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endParaRPr>
            </a:p>
          </p:txBody>
        </p:sp>
      </p:grpSp>
      <p:grpSp>
        <p:nvGrpSpPr>
          <p:cNvPr id="45" name="Group 29"/>
          <p:cNvGrpSpPr/>
          <p:nvPr/>
        </p:nvGrpSpPr>
        <p:grpSpPr>
          <a:xfrm rot="0">
            <a:off x="14405291" y="7548322"/>
            <a:ext cx="1705807" cy="521072"/>
            <a:chOff x="0" y="0"/>
            <a:chExt cx="2274409" cy="694763"/>
          </a:xfrm>
        </p:grpSpPr>
        <p:grpSp>
          <p:nvGrpSpPr>
            <p:cNvPr id="46" name="Group 30"/>
            <p:cNvGrpSpPr/>
            <p:nvPr/>
          </p:nvGrpSpPr>
          <p:grpSpPr>
            <a:xfrm rot="0">
              <a:off x="0" y="0"/>
              <a:ext cx="2274409" cy="694763"/>
              <a:chOff x="0" y="0"/>
              <a:chExt cx="449266" cy="137237"/>
            </a:xfrm>
          </p:grpSpPr>
          <p:sp>
            <p:nvSpPr>
              <p:cNvPr id="1048599" name="Freeform 31"/>
              <p:cNvSpPr/>
              <p:nvPr/>
            </p:nvSpPr>
            <p:spPr>
              <a:xfrm>
                <a:off x="0" y="0"/>
                <a:ext cx="449266" cy="137237"/>
              </a:xfrm>
              <a:custGeom>
                <a:avLst/>
                <a:gdLst/>
                <a:ahLst/>
                <a:cxnLst/>
                <a:rect l="l" t="t" r="r" b="b"/>
                <a:pathLst>
                  <a:path w="449266" h="137237">
                    <a:moveTo>
                      <a:pt x="0" y="0"/>
                    </a:moveTo>
                    <a:lnTo>
                      <a:pt x="449266" y="0"/>
                    </a:lnTo>
                    <a:lnTo>
                      <a:pt x="449266" y="137237"/>
                    </a:lnTo>
                    <a:lnTo>
                      <a:pt x="0" y="13723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1D44A5">
                      <a:alpha val="100000"/>
                    </a:srgbClr>
                  </a:gs>
                  <a:gs pos="100000">
                    <a:srgbClr val="18388B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1048600" name="TextBox 32"/>
              <p:cNvSpPr txBox="1"/>
              <p:nvPr/>
            </p:nvSpPr>
            <p:spPr>
              <a:xfrm>
                <a:off x="0" y="-38100"/>
                <a:ext cx="449266" cy="1753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id="1048601" name="TextBox 33"/>
            <p:cNvSpPr txBox="1"/>
            <p:nvPr/>
          </p:nvSpPr>
          <p:spPr>
            <a:xfrm>
              <a:off x="15302" y="81528"/>
              <a:ext cx="2243805" cy="550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ctr">
                <a:lnSpc>
                  <a:spcPts val="3220"/>
                </a:lnSpc>
                <a:spcBef>
                  <a:spcPct val="0"/>
                </a:spcBef>
              </a:pPr>
              <a:r>
                <a:rPr lang="zh-CN" altLang="en-US" sz="2300" b="1" spc="156">
                  <a:solidFill>
                    <a:srgbClr val="FFFFFF"/>
                  </a:solidFill>
                  <a:latin typeface="阿里巴巴普惠体 Medium" panose="00020600040101010101" charset="-122"/>
                  <a:ea typeface="阿里巴巴普惠体 Medium" panose="00020600040101010101" charset="-122"/>
                  <a:cs typeface="阿里巴巴普惠体 Medium" panose="00020600040101010101" charset="-122"/>
                  <a:sym typeface="阿里巴巴普惠体 Medium" panose="00020600040101010101" charset="-122"/>
                </a:rPr>
                <a:t>卢</a:t>
              </a:r>
              <a:r>
                <a:rPr lang="zh-CN" altLang="en-US" sz="2300" b="1" spc="156">
                  <a:solidFill>
                    <a:srgbClr val="FFFFFF"/>
                  </a:solidFill>
                  <a:latin typeface="阿里巴巴普惠体 Medium" panose="00020600040101010101" charset="-122"/>
                  <a:ea typeface="阿里巴巴普惠体 Medium" panose="00020600040101010101" charset="-122"/>
                  <a:cs typeface="阿里巴巴普惠体 Medium" panose="00020600040101010101" charset="-122"/>
                  <a:sym typeface="阿里巴巴普惠体 Medium" panose="00020600040101010101" charset="-122"/>
                </a:rPr>
                <a:t>子洋</a:t>
              </a:r>
              <a:endParaRPr lang="zh-CN" altLang="en-US" sz="2300" b="1" spc="156">
                <a:solidFill>
                  <a:srgbClr val="FFFFFF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endParaRPr>
            </a:p>
          </p:txBody>
        </p:sp>
      </p:grpSp>
      <p:grpSp>
        <p:nvGrpSpPr>
          <p:cNvPr id="47" name="Group 34"/>
          <p:cNvGrpSpPr/>
          <p:nvPr/>
        </p:nvGrpSpPr>
        <p:grpSpPr>
          <a:xfrm rot="0">
            <a:off x="1140385" y="5585931"/>
            <a:ext cx="469815" cy="2038275"/>
            <a:chOff x="0" y="3657600"/>
            <a:chExt cx="626420" cy="2717700"/>
          </a:xfrm>
        </p:grpSpPr>
        <p:sp>
          <p:nvSpPr>
            <p:cNvPr id="1048602" name="Freeform 35"/>
            <p:cNvSpPr/>
            <p:nvPr/>
          </p:nvSpPr>
          <p:spPr>
            <a:xfrm>
              <a:off x="0" y="3657600"/>
              <a:ext cx="626420" cy="2717700"/>
            </a:xfrm>
            <a:custGeom>
              <a:avLst/>
              <a:gdLst/>
              <a:ahLst/>
              <a:cxnLst/>
              <a:rect l="l" t="t" r="r" b="b"/>
              <a:pathLst>
                <a:path w="626420" h="2717700">
                  <a:moveTo>
                    <a:pt x="0" y="0"/>
                  </a:moveTo>
                  <a:lnTo>
                    <a:pt x="626420" y="0"/>
                  </a:lnTo>
                  <a:lnTo>
                    <a:pt x="626420" y="2717700"/>
                  </a:lnTo>
                  <a:lnTo>
                    <a:pt x="0" y="2717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048603" name="TextBox 36"/>
            <p:cNvSpPr txBox="1"/>
            <p:nvPr/>
          </p:nvSpPr>
          <p:spPr>
            <a:xfrm>
              <a:off x="235740" y="4558122"/>
              <a:ext cx="358140" cy="1280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zh-CN" altLang="en-US" sz="1800" spc="1099">
                  <a:solidFill>
                    <a:srgbClr val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  <a:sym typeface="阿里巴巴普惠体" panose="00020600040101010101" charset="-122"/>
                </a:rPr>
                <a:t>组长</a:t>
              </a:r>
              <a:endParaRPr lang="zh-CN" altLang="en-US" sz="1800" spc="1099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endParaRPr>
            </a:p>
          </p:txBody>
        </p:sp>
      </p:grpSp>
      <p:sp>
        <p:nvSpPr>
          <p:cNvPr id="1048604" name="Freeform 42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8" name="Group 43"/>
          <p:cNvGrpSpPr/>
          <p:nvPr/>
        </p:nvGrpSpPr>
        <p:grpSpPr>
          <a:xfrm rot="5400000">
            <a:off x="11208100" y="1007089"/>
            <a:ext cx="57628" cy="802050"/>
            <a:chOff x="0" y="0"/>
            <a:chExt cx="15178" cy="211239"/>
          </a:xfrm>
        </p:grpSpPr>
        <p:sp>
          <p:nvSpPr>
            <p:cNvPr id="1048605" name="Freeform 44"/>
            <p:cNvSpPr/>
            <p:nvPr/>
          </p:nvSpPr>
          <p:spPr>
            <a:xfrm>
              <a:off x="0" y="0"/>
              <a:ext cx="15178" cy="211239"/>
            </a:xfrm>
            <a:custGeom>
              <a:avLst/>
              <a:gdLst/>
              <a:ahLst/>
              <a:cxnLst/>
              <a:rect l="l" t="t" r="r" b="b"/>
              <a:pathLst>
                <a:path w="15178" h="211239">
                  <a:moveTo>
                    <a:pt x="7589" y="0"/>
                  </a:moveTo>
                  <a:lnTo>
                    <a:pt x="7589" y="0"/>
                  </a:lnTo>
                  <a:cubicBezTo>
                    <a:pt x="11780" y="0"/>
                    <a:pt x="15178" y="3398"/>
                    <a:pt x="15178" y="7589"/>
                  </a:cubicBezTo>
                  <a:lnTo>
                    <a:pt x="15178" y="203651"/>
                  </a:lnTo>
                  <a:cubicBezTo>
                    <a:pt x="15178" y="207842"/>
                    <a:pt x="11780" y="211239"/>
                    <a:pt x="7589" y="211239"/>
                  </a:cubicBezTo>
                  <a:lnTo>
                    <a:pt x="7589" y="211239"/>
                  </a:lnTo>
                  <a:cubicBezTo>
                    <a:pt x="3398" y="211239"/>
                    <a:pt x="0" y="207842"/>
                    <a:pt x="0" y="203651"/>
                  </a:cubicBezTo>
                  <a:lnTo>
                    <a:pt x="0" y="7589"/>
                  </a:lnTo>
                  <a:cubicBezTo>
                    <a:pt x="0" y="3398"/>
                    <a:pt x="3398" y="0"/>
                    <a:pt x="758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48606" name="TextBox 45"/>
            <p:cNvSpPr txBox="1"/>
            <p:nvPr/>
          </p:nvSpPr>
          <p:spPr>
            <a:xfrm>
              <a:off x="0" y="-38100"/>
              <a:ext cx="15178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id="1048607" name="TextBox 46"/>
          <p:cNvSpPr txBox="1"/>
          <p:nvPr/>
        </p:nvSpPr>
        <p:spPr>
          <a:xfrm>
            <a:off x="1317190" y="8022218"/>
            <a:ext cx="3731638" cy="180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2820"/>
              </a:lnSpc>
            </a:pPr>
            <a:r>
              <a:rPr lang="zh-CN" altLang="en-US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1.电车已占用页面＋总充电桩页面</a:t>
            </a:r>
            <a:endParaRPr lang="zh-CN" altLang="en-US" sz="1500">
              <a:solidFill>
                <a:srgbClr val="00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algn="ctr">
              <a:lnSpc>
                <a:spcPts val="2820"/>
              </a:lnSpc>
            </a:pPr>
            <a:r>
              <a:rPr lang="zh-CN" altLang="en-US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2.第一阶段商业计划书撰写，第一阶段PPT上台展示、第二阶段PPT上台展示，第三阶段PPT上台展示</a:t>
            </a:r>
            <a:endParaRPr lang="zh-CN" altLang="en-US" sz="1500">
              <a:solidFill>
                <a:srgbClr val="00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algn="ctr">
              <a:lnSpc>
                <a:spcPts val="2820"/>
              </a:lnSpc>
            </a:pPr>
            <a:endParaRPr lang="zh-CN" altLang="en-US" sz="1500">
              <a:solidFill>
                <a:srgbClr val="00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1048608" name="TextBox 47"/>
          <p:cNvSpPr txBox="1"/>
          <p:nvPr/>
        </p:nvSpPr>
        <p:spPr>
          <a:xfrm>
            <a:off x="5279762" y="8022218"/>
            <a:ext cx="3538413" cy="180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2820"/>
              </a:lnSpc>
            </a:pPr>
            <a:r>
              <a:rPr lang="zh-CN" altLang="en-US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1.登陆注册页面+充电桩总览页面</a:t>
            </a:r>
            <a:endParaRPr lang="zh-CN" altLang="en-US" sz="1500">
              <a:solidFill>
                <a:srgbClr val="00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algn="ctr">
              <a:lnSpc>
                <a:spcPts val="2820"/>
              </a:lnSpc>
            </a:pPr>
            <a:r>
              <a:rPr lang="zh-CN" altLang="en-US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2.第一阶段PPT制作（换项目项目前）、第一阶段上台演讲、第二阶段PPT制作、第三阶段上台演讲</a:t>
            </a:r>
            <a:endParaRPr lang="zh-CN" altLang="en-US" sz="1500">
              <a:solidFill>
                <a:srgbClr val="00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algn="ctr">
              <a:lnSpc>
                <a:spcPts val="2820"/>
              </a:lnSpc>
            </a:pPr>
            <a:endParaRPr lang="zh-CN" altLang="en-US" sz="1500">
              <a:solidFill>
                <a:srgbClr val="00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1048609" name="TextBox 48"/>
          <p:cNvSpPr txBox="1"/>
          <p:nvPr/>
        </p:nvSpPr>
        <p:spPr>
          <a:xfrm>
            <a:off x="9654755" y="8171704"/>
            <a:ext cx="3602515" cy="180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2820"/>
              </a:lnSpc>
            </a:pPr>
            <a:r>
              <a:rPr lang="zh-CN" altLang="en-US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1.登陆注册页面＋个人电车信息页面</a:t>
            </a:r>
            <a:endParaRPr lang="zh-CN" altLang="en-US" sz="1500">
              <a:solidFill>
                <a:srgbClr val="00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algn="ctr">
              <a:lnSpc>
                <a:spcPts val="2820"/>
              </a:lnSpc>
            </a:pPr>
            <a:r>
              <a:rPr lang="zh-CN" altLang="en-US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2.第一阶段PPT制作（换项目主题前）、第二阶段PPT制作、第三阶段PPT制作</a:t>
            </a:r>
            <a:endParaRPr lang="zh-CN" altLang="en-US" sz="1500">
              <a:solidFill>
                <a:srgbClr val="00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algn="ctr">
              <a:lnSpc>
                <a:spcPts val="2820"/>
              </a:lnSpc>
            </a:pPr>
            <a:endParaRPr lang="zh-CN" altLang="en-US" sz="1500">
              <a:solidFill>
                <a:srgbClr val="00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algn="ctr">
              <a:lnSpc>
                <a:spcPts val="2820"/>
              </a:lnSpc>
            </a:pPr>
            <a:endParaRPr lang="zh-CN" altLang="en-US" sz="1500">
              <a:solidFill>
                <a:srgbClr val="00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1048610" name="TextBox 49"/>
          <p:cNvSpPr txBox="1"/>
          <p:nvPr/>
        </p:nvSpPr>
        <p:spPr>
          <a:xfrm>
            <a:off x="13687274" y="8275201"/>
            <a:ext cx="3333900" cy="2169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2820"/>
              </a:lnSpc>
            </a:pPr>
            <a:r>
              <a:rPr lang="zh-CN" altLang="en-US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1.电车未占用页面＋个人电车信息页面</a:t>
            </a:r>
            <a:endParaRPr lang="zh-CN" altLang="en-US" sz="1500">
              <a:solidFill>
                <a:srgbClr val="00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algn="ctr">
              <a:lnSpc>
                <a:spcPts val="2820"/>
              </a:lnSpc>
            </a:pPr>
            <a:r>
              <a:rPr lang="zh-CN" altLang="en-US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2.第一阶段商业计划书撰写、第一阶段PPT制作（换项目主题后）、第二阶段PPT上台展示、第三阶段PPT制作</a:t>
            </a:r>
            <a:endParaRPr lang="zh-CN" altLang="en-US" sz="1500">
              <a:solidFill>
                <a:srgbClr val="00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algn="ctr">
              <a:lnSpc>
                <a:spcPts val="2820"/>
              </a:lnSpc>
            </a:pPr>
            <a:endParaRPr lang="zh-CN" altLang="en-US" sz="1500">
              <a:solidFill>
                <a:srgbClr val="00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algn="ctr">
              <a:lnSpc>
                <a:spcPts val="2820"/>
              </a:lnSpc>
            </a:pPr>
            <a:endParaRPr lang="zh-CN" altLang="en-US" sz="1500">
              <a:solidFill>
                <a:srgbClr val="00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1048611" name="TextBox 52"/>
          <p:cNvSpPr txBox="1"/>
          <p:nvPr/>
        </p:nvSpPr>
        <p:spPr>
          <a:xfrm>
            <a:off x="7072792" y="1871099"/>
            <a:ext cx="4142416" cy="322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altLang="zh-CN" sz="1800" spc="142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Team division of labor</a:t>
            </a:r>
            <a:endParaRPr lang="en-US" altLang="zh-CN" sz="1800" spc="142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pic>
        <p:nvPicPr>
          <p:cNvPr id="2097152" name="图片 3" descr="709f0534dec7ee2beb74c142b5648a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620" y="2705100"/>
            <a:ext cx="2334260" cy="4740910"/>
          </a:xfrm>
          <a:prstGeom prst="rect">
            <a:avLst/>
          </a:prstGeom>
        </p:spPr>
      </p:pic>
      <p:pic>
        <p:nvPicPr>
          <p:cNvPr id="2097153" name="图片 4" descr="759353a83ac4bafde9a11c67a97aa1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7000" y="2727325"/>
            <a:ext cx="2245360" cy="4701540"/>
          </a:xfrm>
          <a:prstGeom prst="rect">
            <a:avLst/>
          </a:prstGeom>
        </p:spPr>
      </p:pic>
      <p:pic>
        <p:nvPicPr>
          <p:cNvPr id="2097154" name="图片 8" descr="图片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1215" y="2705100"/>
            <a:ext cx="2286635" cy="4740910"/>
          </a:xfrm>
          <a:prstGeom prst="rect">
            <a:avLst/>
          </a:prstGeom>
        </p:spPr>
      </p:pic>
      <p:pic>
        <p:nvPicPr>
          <p:cNvPr id="2097155" name="图片 9" descr="图片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9040" y="2727325"/>
            <a:ext cx="2195830" cy="4711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59" b="-9259"/>
            </a:stretch>
          </a:blipFill>
        </p:spPr>
      </p:sp>
      <p:grpSp>
        <p:nvGrpSpPr>
          <p:cNvPr id="50" name="Group 3"/>
          <p:cNvGrpSpPr/>
          <p:nvPr/>
        </p:nvGrpSpPr>
        <p:grpSpPr>
          <a:xfrm rot="0">
            <a:off x="1565478" y="6728414"/>
            <a:ext cx="3351643" cy="598959"/>
            <a:chOff x="0" y="0"/>
            <a:chExt cx="716258" cy="128000"/>
          </a:xfrm>
        </p:grpSpPr>
        <p:sp>
          <p:nvSpPr>
            <p:cNvPr id="1048613" name="Freeform 4"/>
            <p:cNvSpPr/>
            <p:nvPr/>
          </p:nvSpPr>
          <p:spPr>
            <a:xfrm>
              <a:off x="0" y="0"/>
              <a:ext cx="716258" cy="128000"/>
            </a:xfrm>
            <a:custGeom>
              <a:avLst/>
              <a:gdLst/>
              <a:ahLst/>
              <a:cxnLst/>
              <a:rect l="l" t="t" r="r" b="b"/>
              <a:pathLst>
                <a:path w="716258" h="128000">
                  <a:moveTo>
                    <a:pt x="64000" y="0"/>
                  </a:moveTo>
                  <a:lnTo>
                    <a:pt x="652258" y="0"/>
                  </a:lnTo>
                  <a:cubicBezTo>
                    <a:pt x="669232" y="0"/>
                    <a:pt x="685511" y="6743"/>
                    <a:pt x="697513" y="18745"/>
                  </a:cubicBezTo>
                  <a:cubicBezTo>
                    <a:pt x="709516" y="30747"/>
                    <a:pt x="716258" y="47026"/>
                    <a:pt x="716258" y="64000"/>
                  </a:cubicBezTo>
                  <a:lnTo>
                    <a:pt x="716258" y="64000"/>
                  </a:lnTo>
                  <a:cubicBezTo>
                    <a:pt x="716258" y="80974"/>
                    <a:pt x="709516" y="97252"/>
                    <a:pt x="697513" y="109255"/>
                  </a:cubicBezTo>
                  <a:cubicBezTo>
                    <a:pt x="685511" y="121257"/>
                    <a:pt x="669232" y="128000"/>
                    <a:pt x="652258" y="128000"/>
                  </a:cubicBezTo>
                  <a:lnTo>
                    <a:pt x="64000" y="128000"/>
                  </a:lnTo>
                  <a:cubicBezTo>
                    <a:pt x="47026" y="128000"/>
                    <a:pt x="30747" y="121257"/>
                    <a:pt x="18745" y="109255"/>
                  </a:cubicBezTo>
                  <a:cubicBezTo>
                    <a:pt x="6743" y="97252"/>
                    <a:pt x="0" y="80974"/>
                    <a:pt x="0" y="64000"/>
                  </a:cubicBezTo>
                  <a:lnTo>
                    <a:pt x="0" y="64000"/>
                  </a:lnTo>
                  <a:cubicBezTo>
                    <a:pt x="0" y="47026"/>
                    <a:pt x="6743" y="30747"/>
                    <a:pt x="18745" y="18745"/>
                  </a:cubicBezTo>
                  <a:cubicBezTo>
                    <a:pt x="30747" y="6743"/>
                    <a:pt x="47026" y="0"/>
                    <a:pt x="640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4FEFE">
                    <a:alpha val="55500"/>
                  </a:srgbClr>
                </a:gs>
                <a:gs pos="100000">
                  <a:srgbClr val="0663F5">
                    <a:alpha val="39500"/>
                  </a:srgbClr>
                </a:gs>
              </a:gsLst>
              <a:lin ang="0"/>
            </a:gradFill>
            <a:ln w="19050" cap="rnd">
              <a:gradFill>
                <a:gsLst>
                  <a:gs pos="0">
                    <a:srgbClr val="24FEFE">
                      <a:alpha val="100000"/>
                    </a:srgbClr>
                  </a:gs>
                  <a:gs pos="100000">
                    <a:srgbClr val="0663F5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048614" name="TextBox 5"/>
            <p:cNvSpPr txBox="1"/>
            <p:nvPr/>
          </p:nvSpPr>
          <p:spPr>
            <a:xfrm>
              <a:off x="0" y="-38100"/>
              <a:ext cx="716258" cy="166100"/>
            </a:xfrm>
            <a:prstGeom prst="rect">
              <a:avLst/>
            </a:prstGeom>
          </p:spPr>
          <p:txBody>
            <a:bodyPr lIns="62607" tIns="62607" rIns="62607" bIns="62607" rtlCol="0" anchor="ctr"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048615" name="TextBox 6"/>
          <p:cNvSpPr txBox="1"/>
          <p:nvPr/>
        </p:nvSpPr>
        <p:spPr>
          <a:xfrm>
            <a:off x="1908515" y="6802468"/>
            <a:ext cx="2665570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GROUP 1</a:t>
            </a:r>
            <a:endParaRPr lang="en-US" sz="250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1048616" name="TextBox 7"/>
          <p:cNvSpPr txBox="1"/>
          <p:nvPr/>
        </p:nvSpPr>
        <p:spPr>
          <a:xfrm>
            <a:off x="1565478" y="3045750"/>
            <a:ext cx="10008397" cy="292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11525"/>
              </a:lnSpc>
            </a:pPr>
            <a:r>
              <a:rPr lang="en-US" sz="8800" b="1" spc="307">
                <a:solidFill>
                  <a:srgbClr val="FFFFFF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感谢大家观看</a:t>
            </a:r>
            <a:endParaRPr lang="en-US" sz="8800" b="1" spc="307">
              <a:solidFill>
                <a:srgbClr val="FFFFFF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  <a:p>
            <a:pPr algn="l">
              <a:lnSpc>
                <a:spcPts val="11525"/>
              </a:lnSpc>
            </a:pPr>
            <a:r>
              <a:rPr lang="en-US" sz="8800" b="1" spc="307">
                <a:solidFill>
                  <a:srgbClr val="FFFFFF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汇报完毕</a:t>
            </a:r>
            <a:endParaRPr lang="en-US" sz="8800" b="1" spc="307">
              <a:solidFill>
                <a:srgbClr val="FFFFFF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1048617" name="AutoShape 9"/>
          <p:cNvSpPr/>
          <p:nvPr/>
        </p:nvSpPr>
        <p:spPr>
          <a:xfrm flipV="1">
            <a:off x="10087351" y="5029200"/>
            <a:ext cx="667374" cy="0"/>
          </a:xfrm>
          <a:prstGeom prst="line">
            <a:avLst/>
          </a:prstGeom>
          <a:ln w="19050" cap="rnd">
            <a:gradFill>
              <a:gsLst>
                <a:gs pos="0">
                  <a:srgbClr val="24FEFE">
                    <a:alpha val="100000"/>
                  </a:srgbClr>
                </a:gs>
                <a:gs pos="50000">
                  <a:srgbClr val="127CFD">
                    <a:alpha val="100000"/>
                  </a:srgbClr>
                </a:gs>
                <a:gs pos="100000">
                  <a:srgbClr val="127CFD">
                    <a:alpha val="205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048618" name="Freeform 11"/>
          <p:cNvSpPr/>
          <p:nvPr/>
        </p:nvSpPr>
        <p:spPr>
          <a:xfrm rot="5400000">
            <a:off x="692590" y="631183"/>
            <a:ext cx="672219" cy="746910"/>
          </a:xfrm>
          <a:custGeom>
            <a:avLst/>
            <a:gdLst/>
            <a:ahLst/>
            <a:cxnLst/>
            <a:rect l="l" t="t" r="r" b="b"/>
            <a:pathLst>
              <a:path w="672219" h="746910">
                <a:moveTo>
                  <a:pt x="0" y="0"/>
                </a:moveTo>
                <a:lnTo>
                  <a:pt x="672220" y="0"/>
                </a:lnTo>
                <a:lnTo>
                  <a:pt x="672220" y="746910"/>
                </a:lnTo>
                <a:lnTo>
                  <a:pt x="0" y="746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1" b="-1631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59" b="-9259"/>
            </a:stretch>
          </a:blipFill>
        </p:spPr>
      </p:sp>
      <p:grpSp>
        <p:nvGrpSpPr>
          <p:cNvPr id="68" name="Group 3"/>
          <p:cNvGrpSpPr/>
          <p:nvPr/>
        </p:nvGrpSpPr>
        <p:grpSpPr>
          <a:xfrm rot="0">
            <a:off x="1565478" y="7072696"/>
            <a:ext cx="3351643" cy="598959"/>
            <a:chOff x="0" y="0"/>
            <a:chExt cx="4468858" cy="798612"/>
          </a:xfrm>
        </p:grpSpPr>
        <p:grpSp>
          <p:nvGrpSpPr>
            <p:cNvPr id="69" name="Group 4"/>
            <p:cNvGrpSpPr/>
            <p:nvPr/>
          </p:nvGrpSpPr>
          <p:grpSpPr>
            <a:xfrm rot="0">
              <a:off x="0" y="0"/>
              <a:ext cx="4468858" cy="798612"/>
              <a:chOff x="0" y="0"/>
              <a:chExt cx="716258" cy="128000"/>
            </a:xfrm>
          </p:grpSpPr>
          <p:sp>
            <p:nvSpPr>
              <p:cNvPr id="1048673" name="Freeform 5"/>
              <p:cNvSpPr/>
              <p:nvPr/>
            </p:nvSpPr>
            <p:spPr>
              <a:xfrm>
                <a:off x="0" y="0"/>
                <a:ext cx="716258" cy="128000"/>
              </a:xfrm>
              <a:custGeom>
                <a:avLst/>
                <a:gdLst/>
                <a:ahLst/>
                <a:cxnLst/>
                <a:rect l="l" t="t" r="r" b="b"/>
                <a:pathLst>
                  <a:path w="716258" h="128000">
                    <a:moveTo>
                      <a:pt x="64000" y="0"/>
                    </a:moveTo>
                    <a:lnTo>
                      <a:pt x="652258" y="0"/>
                    </a:lnTo>
                    <a:cubicBezTo>
                      <a:pt x="669232" y="0"/>
                      <a:pt x="685511" y="6743"/>
                      <a:pt x="697513" y="18745"/>
                    </a:cubicBezTo>
                    <a:cubicBezTo>
                      <a:pt x="709516" y="30747"/>
                      <a:pt x="716258" y="47026"/>
                      <a:pt x="716258" y="64000"/>
                    </a:cubicBezTo>
                    <a:lnTo>
                      <a:pt x="716258" y="64000"/>
                    </a:lnTo>
                    <a:cubicBezTo>
                      <a:pt x="716258" y="80974"/>
                      <a:pt x="709516" y="97252"/>
                      <a:pt x="697513" y="109255"/>
                    </a:cubicBezTo>
                    <a:cubicBezTo>
                      <a:pt x="685511" y="121257"/>
                      <a:pt x="669232" y="128000"/>
                      <a:pt x="652258" y="128000"/>
                    </a:cubicBezTo>
                    <a:lnTo>
                      <a:pt x="64000" y="128000"/>
                    </a:lnTo>
                    <a:cubicBezTo>
                      <a:pt x="47026" y="128000"/>
                      <a:pt x="30747" y="121257"/>
                      <a:pt x="18745" y="109255"/>
                    </a:cubicBezTo>
                    <a:cubicBezTo>
                      <a:pt x="6743" y="97252"/>
                      <a:pt x="0" y="80974"/>
                      <a:pt x="0" y="64000"/>
                    </a:cubicBezTo>
                    <a:lnTo>
                      <a:pt x="0" y="64000"/>
                    </a:lnTo>
                    <a:cubicBezTo>
                      <a:pt x="0" y="47026"/>
                      <a:pt x="6743" y="30747"/>
                      <a:pt x="18745" y="18745"/>
                    </a:cubicBezTo>
                    <a:cubicBezTo>
                      <a:pt x="30747" y="6743"/>
                      <a:pt x="47026" y="0"/>
                      <a:pt x="640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4FEFE">
                      <a:alpha val="55500"/>
                    </a:srgbClr>
                  </a:gs>
                  <a:gs pos="100000">
                    <a:srgbClr val="0663F5">
                      <a:alpha val="39500"/>
                    </a:srgbClr>
                  </a:gs>
                </a:gsLst>
                <a:lin ang="0"/>
              </a:gradFill>
              <a:ln w="19050" cap="rnd">
                <a:gradFill>
                  <a:gsLst>
                    <a:gs pos="0">
                      <a:srgbClr val="24FEFE">
                        <a:alpha val="100000"/>
                      </a:srgbClr>
                    </a:gs>
                    <a:gs pos="100000">
                      <a:srgbClr val="0663F5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</p:sp>
          <p:sp>
            <p:nvSpPr>
              <p:cNvPr id="1048674" name="TextBox 6"/>
              <p:cNvSpPr txBox="1"/>
              <p:nvPr/>
            </p:nvSpPr>
            <p:spPr>
              <a:xfrm>
                <a:off x="0" y="-38100"/>
                <a:ext cx="716258" cy="166100"/>
              </a:xfrm>
              <a:prstGeom prst="rect">
                <a:avLst/>
              </a:prstGeom>
            </p:spPr>
            <p:txBody>
              <a:bodyPr lIns="62607" tIns="62607" rIns="62607" bIns="62607" rtlCol="0" anchor="ctr"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1048675" name="TextBox 7"/>
            <p:cNvSpPr txBox="1"/>
            <p:nvPr/>
          </p:nvSpPr>
          <p:spPr>
            <a:xfrm>
              <a:off x="457382" y="111439"/>
              <a:ext cx="3554093" cy="5977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ctr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  <a:sym typeface="阿里巴巴普惠体" panose="00020600040101010101" charset="-122"/>
                </a:rPr>
                <a:t>GROUP 1</a:t>
              </a:r>
              <a:endParaRPr lang="en-US" sz="250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endParaRPr>
            </a:p>
          </p:txBody>
        </p:sp>
      </p:grpSp>
      <p:sp>
        <p:nvSpPr>
          <p:cNvPr id="1048676" name="TextBox 8"/>
          <p:cNvSpPr txBox="1"/>
          <p:nvPr/>
        </p:nvSpPr>
        <p:spPr>
          <a:xfrm>
            <a:off x="1565275" y="4084320"/>
            <a:ext cx="16196310" cy="2032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6000"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Difficulty and effort of </a:t>
            </a:r>
            <a:endParaRPr lang="en-US" altLang="zh-CN" sz="6000" b="1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indent="0" algn="l" fontAlgn="auto">
              <a:lnSpc>
                <a:spcPct val="100000"/>
              </a:lnSpc>
            </a:pPr>
            <a:r>
              <a:rPr lang="en-US" altLang="zh-CN" sz="6000"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app development</a:t>
            </a:r>
            <a:endParaRPr lang="en-US" altLang="zh-CN" sz="6000" b="1" spc="759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1048677" name="AutoShape 10"/>
          <p:cNvSpPr/>
          <p:nvPr/>
        </p:nvSpPr>
        <p:spPr>
          <a:xfrm flipV="1">
            <a:off x="10087351" y="5029200"/>
            <a:ext cx="667374" cy="0"/>
          </a:xfrm>
          <a:prstGeom prst="line">
            <a:avLst/>
          </a:prstGeom>
          <a:ln w="19050" cap="rnd">
            <a:gradFill>
              <a:gsLst>
                <a:gs pos="0">
                  <a:srgbClr val="24FEFE">
                    <a:alpha val="100000"/>
                  </a:srgbClr>
                </a:gs>
                <a:gs pos="50000">
                  <a:srgbClr val="127CFD">
                    <a:alpha val="100000"/>
                  </a:srgbClr>
                </a:gs>
                <a:gs pos="100000">
                  <a:srgbClr val="127CFD">
                    <a:alpha val="205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048678" name="TextBox 11"/>
          <p:cNvSpPr txBox="1"/>
          <p:nvPr/>
        </p:nvSpPr>
        <p:spPr>
          <a:xfrm>
            <a:off x="1565478" y="2921976"/>
            <a:ext cx="549705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1" spc="480">
                <a:solidFill>
                  <a:srgbClr val="1BC7FE"/>
                </a:solidFill>
                <a:latin typeface="阿里巴巴普惠体 Heavy" panose="00020600040101010101" charset="-122"/>
                <a:ea typeface="阿里巴巴普惠体 Heavy" panose="00020600040101010101" charset="-122"/>
                <a:cs typeface="阿里巴巴普惠体 Heavy" panose="00020600040101010101" charset="-122"/>
                <a:sym typeface="阿里巴巴普惠体 Heavy" panose="00020600040101010101" charset="-122"/>
              </a:rPr>
              <a:t>PART.01</a:t>
            </a:r>
            <a:endParaRPr lang="en-US" sz="6000" b="1" spc="480">
              <a:solidFill>
                <a:srgbClr val="1BC7FE"/>
              </a:solidFill>
              <a:latin typeface="阿里巴巴普惠体 Heavy" panose="00020600040101010101" charset="-122"/>
              <a:ea typeface="阿里巴巴普惠体 Heavy" panose="00020600040101010101" charset="-122"/>
              <a:cs typeface="阿里巴巴普惠体 Heavy" panose="00020600040101010101" charset="-122"/>
              <a:sym typeface="阿里巴巴普惠体 Heavy" panose="00020600040101010101" charset="-122"/>
            </a:endParaRPr>
          </a:p>
        </p:txBody>
      </p:sp>
      <p:sp>
        <p:nvSpPr>
          <p:cNvPr id="1048679" name="Freeform 12"/>
          <p:cNvSpPr/>
          <p:nvPr/>
        </p:nvSpPr>
        <p:spPr>
          <a:xfrm rot="5400000">
            <a:off x="692590" y="631183"/>
            <a:ext cx="672219" cy="746910"/>
          </a:xfrm>
          <a:custGeom>
            <a:avLst/>
            <a:gdLst/>
            <a:ahLst/>
            <a:cxnLst/>
            <a:rect l="l" t="t" r="r" b="b"/>
            <a:pathLst>
              <a:path w="672219" h="746910">
                <a:moveTo>
                  <a:pt x="0" y="0"/>
                </a:moveTo>
                <a:lnTo>
                  <a:pt x="672220" y="0"/>
                </a:lnTo>
                <a:lnTo>
                  <a:pt x="672220" y="746910"/>
                </a:lnTo>
                <a:lnTo>
                  <a:pt x="0" y="746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1" b="-1631"/>
            </a:stretch>
          </a:blipFill>
        </p:spPr>
      </p:sp>
      <p:sp>
        <p:nvSpPr>
          <p:cNvPr id="1048680" name="TextBox 8"/>
          <p:cNvSpPr txBox="1"/>
          <p:nvPr/>
        </p:nvSpPr>
        <p:spPr>
          <a:xfrm>
            <a:off x="1565478" y="6239510"/>
            <a:ext cx="6969275" cy="408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3190"/>
              </a:lnSpc>
            </a:pPr>
            <a:r>
              <a:rPr lang="zh-CN" altLang="en-US" sz="2100" spc="165">
                <a:solidFill>
                  <a:srgbClr val="FFFFFF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阿里巴巴普惠体 Light" panose="00020600040101010101" charset="-122"/>
                <a:sym typeface="阿里巴巴普惠体 Light" panose="00020600040101010101" charset="-122"/>
              </a:rPr>
              <a:t>程序开发的困难与</a:t>
            </a:r>
            <a:r>
              <a:rPr lang="zh-CN" altLang="en-US" sz="2100" spc="165">
                <a:solidFill>
                  <a:srgbClr val="FFFFFF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阿里巴巴普惠体 Light" panose="00020600040101010101" charset="-122"/>
                <a:sym typeface="阿里巴巴普惠体 Light" panose="00020600040101010101" charset="-122"/>
              </a:rPr>
              <a:t>努力</a:t>
            </a:r>
            <a:endParaRPr lang="zh-CN" altLang="en-US" sz="2100" spc="165">
              <a:solidFill>
                <a:srgbClr val="FFFFFF"/>
              </a:solidFill>
              <a:latin typeface="阿里巴巴普惠体 Light" panose="00020600040101010101" charset="-122"/>
              <a:ea typeface="阿里巴巴普惠体 Light" panose="00020600040101010101" charset="-122"/>
              <a:cs typeface="阿里巴巴普惠体 Light" panose="00020600040101010101" charset="-122"/>
              <a:sym typeface="阿里巴巴普惠体 Light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7E0F7">
                <a:alpha val="0"/>
              </a:srgbClr>
            </a:gs>
            <a:gs pos="100000">
              <a:srgbClr val="D7E0F7">
                <a:alpha val="60500"/>
              </a:srgbClr>
            </a:gs>
          </a:gsLst>
          <a:lin ang="2700000"/>
        </a:gradFill>
        <a:effectLst/>
      </p:bgPr>
    </p:bg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2"/>
          <p:cNvGrpSpPr/>
          <p:nvPr/>
        </p:nvGrpSpPr>
        <p:grpSpPr>
          <a:xfrm rot="0">
            <a:off x="791828" y="1028700"/>
            <a:ext cx="158480" cy="802050"/>
            <a:chOff x="0" y="0"/>
            <a:chExt cx="41739" cy="211239"/>
          </a:xfrm>
        </p:grpSpPr>
        <p:sp>
          <p:nvSpPr>
            <p:cNvPr id="1048681" name="Freeform 3"/>
            <p:cNvSpPr/>
            <p:nvPr/>
          </p:nvSpPr>
          <p:spPr>
            <a:xfrm>
              <a:off x="0" y="0"/>
              <a:ext cx="41739" cy="211239"/>
            </a:xfrm>
            <a:custGeom>
              <a:avLst/>
              <a:gdLst/>
              <a:ahLst/>
              <a:cxnLst/>
              <a:rect l="l" t="t" r="r" b="b"/>
              <a:pathLst>
                <a:path w="41739" h="211239">
                  <a:moveTo>
                    <a:pt x="20870" y="0"/>
                  </a:moveTo>
                  <a:lnTo>
                    <a:pt x="20870" y="0"/>
                  </a:lnTo>
                  <a:cubicBezTo>
                    <a:pt x="26405" y="0"/>
                    <a:pt x="31713" y="2199"/>
                    <a:pt x="35627" y="6113"/>
                  </a:cubicBezTo>
                  <a:cubicBezTo>
                    <a:pt x="39541" y="10026"/>
                    <a:pt x="41739" y="15335"/>
                    <a:pt x="41739" y="20870"/>
                  </a:cubicBezTo>
                  <a:lnTo>
                    <a:pt x="41739" y="190370"/>
                  </a:lnTo>
                  <a:cubicBezTo>
                    <a:pt x="41739" y="201896"/>
                    <a:pt x="32396" y="211239"/>
                    <a:pt x="20870" y="211239"/>
                  </a:cubicBezTo>
                  <a:lnTo>
                    <a:pt x="20870" y="211239"/>
                  </a:lnTo>
                  <a:cubicBezTo>
                    <a:pt x="9344" y="211239"/>
                    <a:pt x="0" y="201896"/>
                    <a:pt x="0" y="190370"/>
                  </a:cubicBezTo>
                  <a:lnTo>
                    <a:pt x="0" y="20870"/>
                  </a:lnTo>
                  <a:cubicBezTo>
                    <a:pt x="0" y="9344"/>
                    <a:pt x="9344" y="0"/>
                    <a:pt x="208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048682" name="TextBox 4"/>
            <p:cNvSpPr txBox="1"/>
            <p:nvPr/>
          </p:nvSpPr>
          <p:spPr>
            <a:xfrm>
              <a:off x="0" y="-38100"/>
              <a:ext cx="41739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id="72" name="Group 5"/>
          <p:cNvGrpSpPr/>
          <p:nvPr/>
        </p:nvGrpSpPr>
        <p:grpSpPr>
          <a:xfrm rot="-10800000">
            <a:off x="1342762" y="-2892553"/>
            <a:ext cx="15602475" cy="15602475"/>
            <a:chOff x="0" y="0"/>
            <a:chExt cx="20803300" cy="20803300"/>
          </a:xfrm>
        </p:grpSpPr>
        <p:sp>
          <p:nvSpPr>
            <p:cNvPr id="1048683" name="Freeform 6"/>
            <p:cNvSpPr/>
            <p:nvPr/>
          </p:nvSpPr>
          <p:spPr>
            <a:xfrm>
              <a:off x="0" y="0"/>
              <a:ext cx="20803363" cy="20803363"/>
            </a:xfrm>
            <a:custGeom>
              <a:avLst/>
              <a:gdLst/>
              <a:ahLst/>
              <a:cxnLst/>
              <a:rect l="l" t="t" r="r" b="b"/>
              <a:pathLst>
                <a:path w="20803363" h="20803363">
                  <a:moveTo>
                    <a:pt x="0" y="10401681"/>
                  </a:moveTo>
                  <a:cubicBezTo>
                    <a:pt x="0" y="4656963"/>
                    <a:pt x="4656963" y="0"/>
                    <a:pt x="10401681" y="0"/>
                  </a:cubicBezTo>
                  <a:cubicBezTo>
                    <a:pt x="16146400" y="0"/>
                    <a:pt x="20803363" y="4656963"/>
                    <a:pt x="20803363" y="10401681"/>
                  </a:cubicBezTo>
                  <a:cubicBezTo>
                    <a:pt x="20803363" y="16146400"/>
                    <a:pt x="16146400" y="20803363"/>
                    <a:pt x="10401681" y="20803363"/>
                  </a:cubicBezTo>
                  <a:cubicBezTo>
                    <a:pt x="4656963" y="20803363"/>
                    <a:pt x="0" y="16146272"/>
                    <a:pt x="0" y="10401681"/>
                  </a:cubicBezTo>
                  <a:close/>
                  <a:moveTo>
                    <a:pt x="5200777" y="10401681"/>
                  </a:moveTo>
                  <a:cubicBezTo>
                    <a:pt x="5200777" y="13274041"/>
                    <a:pt x="7529323" y="15602458"/>
                    <a:pt x="10401554" y="15602458"/>
                  </a:cubicBezTo>
                  <a:cubicBezTo>
                    <a:pt x="13273787" y="15602458"/>
                    <a:pt x="15602331" y="13273914"/>
                    <a:pt x="15602331" y="10401681"/>
                  </a:cubicBezTo>
                  <a:cubicBezTo>
                    <a:pt x="15602331" y="7529450"/>
                    <a:pt x="13274039" y="5200777"/>
                    <a:pt x="10401681" y="5200777"/>
                  </a:cubicBezTo>
                  <a:cubicBezTo>
                    <a:pt x="7529323" y="5200777"/>
                    <a:pt x="5200777" y="7529322"/>
                    <a:pt x="5200777" y="10401681"/>
                  </a:cubicBezTo>
                  <a:close/>
                </a:path>
              </a:pathLst>
            </a:custGeom>
            <a:solidFill>
              <a:srgbClr val="B2C5E3">
                <a:alpha val="11765"/>
              </a:srgbClr>
            </a:solidFill>
          </p:spPr>
        </p:sp>
      </p:grpSp>
      <p:grpSp>
        <p:nvGrpSpPr>
          <p:cNvPr id="73" name="Group 7"/>
          <p:cNvGrpSpPr/>
          <p:nvPr/>
        </p:nvGrpSpPr>
        <p:grpSpPr>
          <a:xfrm rot="-10800000">
            <a:off x="2940741" y="-1571985"/>
            <a:ext cx="12406517" cy="12406517"/>
            <a:chOff x="0" y="0"/>
            <a:chExt cx="20803300" cy="20803300"/>
          </a:xfrm>
        </p:grpSpPr>
        <p:sp>
          <p:nvSpPr>
            <p:cNvPr id="1048684" name="Freeform 8"/>
            <p:cNvSpPr/>
            <p:nvPr/>
          </p:nvSpPr>
          <p:spPr>
            <a:xfrm>
              <a:off x="0" y="0"/>
              <a:ext cx="20803363" cy="20803363"/>
            </a:xfrm>
            <a:custGeom>
              <a:avLst/>
              <a:gdLst/>
              <a:ahLst/>
              <a:cxnLst/>
              <a:rect l="l" t="t" r="r" b="b"/>
              <a:pathLst>
                <a:path w="20803363" h="20803363">
                  <a:moveTo>
                    <a:pt x="0" y="10401681"/>
                  </a:moveTo>
                  <a:cubicBezTo>
                    <a:pt x="0" y="4656963"/>
                    <a:pt x="4656963" y="0"/>
                    <a:pt x="10401681" y="0"/>
                  </a:cubicBezTo>
                  <a:cubicBezTo>
                    <a:pt x="16146400" y="0"/>
                    <a:pt x="20803363" y="4656963"/>
                    <a:pt x="20803363" y="10401681"/>
                  </a:cubicBezTo>
                  <a:cubicBezTo>
                    <a:pt x="20803363" y="16146400"/>
                    <a:pt x="16146400" y="20803363"/>
                    <a:pt x="10401681" y="20803363"/>
                  </a:cubicBezTo>
                  <a:cubicBezTo>
                    <a:pt x="4656963" y="20803363"/>
                    <a:pt x="0" y="16146272"/>
                    <a:pt x="0" y="10401681"/>
                  </a:cubicBezTo>
                  <a:close/>
                  <a:moveTo>
                    <a:pt x="5200777" y="10401681"/>
                  </a:moveTo>
                  <a:cubicBezTo>
                    <a:pt x="5200777" y="13274041"/>
                    <a:pt x="7529323" y="15602458"/>
                    <a:pt x="10401554" y="15602458"/>
                  </a:cubicBezTo>
                  <a:cubicBezTo>
                    <a:pt x="13273787" y="15602458"/>
                    <a:pt x="15602331" y="13273914"/>
                    <a:pt x="15602331" y="10401681"/>
                  </a:cubicBezTo>
                  <a:cubicBezTo>
                    <a:pt x="15602331" y="7529450"/>
                    <a:pt x="13274039" y="5200777"/>
                    <a:pt x="10401681" y="5200777"/>
                  </a:cubicBezTo>
                  <a:cubicBezTo>
                    <a:pt x="7529323" y="5200777"/>
                    <a:pt x="5200777" y="7529322"/>
                    <a:pt x="5200777" y="10401681"/>
                  </a:cubicBezTo>
                  <a:close/>
                </a:path>
              </a:pathLst>
            </a:custGeom>
            <a:solidFill>
              <a:srgbClr val="B2C5E3">
                <a:alpha val="26667"/>
              </a:srgbClr>
            </a:solidFill>
          </p:spPr>
        </p:sp>
      </p:grpSp>
      <p:grpSp>
        <p:nvGrpSpPr>
          <p:cNvPr id="74" name="Group 11"/>
          <p:cNvGrpSpPr/>
          <p:nvPr>
            <p:custDataLst>
              <p:tags r:id="rId1"/>
            </p:custDataLst>
          </p:nvPr>
        </p:nvGrpSpPr>
        <p:grpSpPr>
          <a:xfrm rot="0">
            <a:off x="9067800" y="4533900"/>
            <a:ext cx="2464435" cy="494665"/>
            <a:chOff x="-4010660" y="1445260"/>
            <a:chExt cx="3285913" cy="659553"/>
          </a:xfrm>
        </p:grpSpPr>
        <p:sp>
          <p:nvSpPr>
            <p:cNvPr id="1048685" name="Freeform 12"/>
            <p:cNvSpPr/>
            <p:nvPr>
              <p:custDataLst>
                <p:tags r:id="rId2"/>
              </p:custDataLst>
            </p:nvPr>
          </p:nvSpPr>
          <p:spPr>
            <a:xfrm>
              <a:off x="-4010660" y="1445260"/>
              <a:ext cx="3285913" cy="659553"/>
            </a:xfrm>
            <a:custGeom>
              <a:avLst/>
              <a:gdLst/>
              <a:ahLst/>
              <a:cxnLst/>
              <a:rect l="l" t="t" r="r" b="b"/>
              <a:pathLst>
                <a:path w="6621906" h="871347">
                  <a:moveTo>
                    <a:pt x="0" y="853440"/>
                  </a:moveTo>
                  <a:lnTo>
                    <a:pt x="467360" y="386080"/>
                  </a:lnTo>
                  <a:cubicBezTo>
                    <a:pt x="469773" y="383667"/>
                    <a:pt x="472948" y="382397"/>
                    <a:pt x="476377" y="382397"/>
                  </a:cubicBezTo>
                  <a:lnTo>
                    <a:pt x="6226937" y="382397"/>
                  </a:lnTo>
                  <a:lnTo>
                    <a:pt x="6226937" y="395097"/>
                  </a:lnTo>
                  <a:lnTo>
                    <a:pt x="6217920" y="386080"/>
                  </a:lnTo>
                  <a:lnTo>
                    <a:pt x="6604000" y="0"/>
                  </a:lnTo>
                  <a:lnTo>
                    <a:pt x="6621906" y="17907"/>
                  </a:lnTo>
                  <a:lnTo>
                    <a:pt x="6235827" y="403987"/>
                  </a:lnTo>
                  <a:cubicBezTo>
                    <a:pt x="6233414" y="406400"/>
                    <a:pt x="6230239" y="407670"/>
                    <a:pt x="6226810" y="407670"/>
                  </a:cubicBezTo>
                  <a:lnTo>
                    <a:pt x="476377" y="407670"/>
                  </a:lnTo>
                  <a:lnTo>
                    <a:pt x="476377" y="394970"/>
                  </a:lnTo>
                  <a:lnTo>
                    <a:pt x="485394" y="403987"/>
                  </a:lnTo>
                  <a:lnTo>
                    <a:pt x="18034" y="871347"/>
                  </a:ln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  <p:txBody>
            <a:bodyPr/>
            <a:p>
              <a:endParaRPr lang="zh-CN" altLang="en-US"/>
            </a:p>
          </p:txBody>
        </p:sp>
      </p:grpSp>
      <p:sp>
        <p:nvSpPr>
          <p:cNvPr id="1048686" name="Freeform 17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48687" name="TextBox 18"/>
          <p:cNvSpPr txBox="1"/>
          <p:nvPr/>
        </p:nvSpPr>
        <p:spPr>
          <a:xfrm>
            <a:off x="1158816" y="964586"/>
            <a:ext cx="4185828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Effort</a:t>
            </a:r>
            <a:endParaRPr lang="en-US" sz="5000" b="1" spc="339">
              <a:solidFill>
                <a:srgbClr val="1B3F9B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阿里巴巴普惠体 Medium" panose="00020600040101010101" charset="-122"/>
            </a:endParaRPr>
          </a:p>
        </p:txBody>
      </p:sp>
      <p:sp>
        <p:nvSpPr>
          <p:cNvPr id="1048688" name="TextBox 23"/>
          <p:cNvSpPr txBox="1"/>
          <p:nvPr>
            <p:custDataLst>
              <p:tags r:id="rId4"/>
            </p:custDataLst>
          </p:nvPr>
        </p:nvSpPr>
        <p:spPr>
          <a:xfrm>
            <a:off x="2560320" y="7431405"/>
            <a:ext cx="5440045" cy="15506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4070"/>
              </a:lnSpc>
            </a:pPr>
            <a:r>
              <a:rPr lang="zh-CN" altLang="en-US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使用了</a:t>
            </a:r>
            <a:r>
              <a:rPr lang="en-US" altLang="zh-CN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FragmentAdapter</a:t>
            </a:r>
            <a:r>
              <a:rPr lang="zh-CN" altLang="en-US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，实现了绑定通过</a:t>
            </a:r>
            <a:r>
              <a:rPr lang="en-US" altLang="zh-CN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api</a:t>
            </a:r>
            <a:r>
              <a:rPr lang="zh-CN" altLang="en-US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调用得到的充电站信息展示给用户</a:t>
            </a:r>
            <a:endParaRPr lang="zh-CN" altLang="en-US" sz="2400">
              <a:solidFill>
                <a:srgbClr val="000000"/>
              </a:solidFill>
              <a:latin typeface="+mn-ea"/>
              <a:cs typeface="+mn-ea"/>
              <a:sym typeface="阿里巴巴普惠体" panose="00020600040101010101" charset="-122"/>
            </a:endParaRPr>
          </a:p>
        </p:txBody>
      </p:sp>
      <p:pic>
        <p:nvPicPr>
          <p:cNvPr id="2097156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2362835"/>
            <a:ext cx="6750050" cy="45148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97157" name="图片 25" descr="微信图片_20241217162546"/>
          <p:cNvPicPr>
            <a:picLocks noChangeAspect="1"/>
          </p:cNvPicPr>
          <p:nvPr/>
        </p:nvPicPr>
        <p:blipFill>
          <a:blip r:embed="rId6"/>
          <a:srcRect l="8680" r="1793"/>
          <a:stretch>
            <a:fillRect/>
          </a:stretch>
        </p:blipFill>
        <p:spPr>
          <a:xfrm>
            <a:off x="12268200" y="1181100"/>
            <a:ext cx="3962400" cy="8401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97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7E0F7">
                <a:alpha val="0"/>
              </a:srgbClr>
            </a:gs>
            <a:gs pos="100000">
              <a:srgbClr val="D7E0F7">
                <a:alpha val="60500"/>
              </a:srgbClr>
            </a:gs>
          </a:gsLst>
          <a:lin ang="2700000"/>
        </a:gradFill>
        <a:effectLst/>
      </p:bgPr>
    </p:bg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2"/>
          <p:cNvGrpSpPr/>
          <p:nvPr/>
        </p:nvGrpSpPr>
        <p:grpSpPr>
          <a:xfrm rot="0">
            <a:off x="791828" y="1028700"/>
            <a:ext cx="158480" cy="802050"/>
            <a:chOff x="0" y="0"/>
            <a:chExt cx="41739" cy="211239"/>
          </a:xfrm>
        </p:grpSpPr>
        <p:sp>
          <p:nvSpPr>
            <p:cNvPr id="1048689" name="Freeform 3"/>
            <p:cNvSpPr/>
            <p:nvPr/>
          </p:nvSpPr>
          <p:spPr>
            <a:xfrm>
              <a:off x="0" y="0"/>
              <a:ext cx="41739" cy="211239"/>
            </a:xfrm>
            <a:custGeom>
              <a:avLst/>
              <a:gdLst/>
              <a:ahLst/>
              <a:cxnLst/>
              <a:rect l="l" t="t" r="r" b="b"/>
              <a:pathLst>
                <a:path w="41739" h="211239">
                  <a:moveTo>
                    <a:pt x="20870" y="0"/>
                  </a:moveTo>
                  <a:lnTo>
                    <a:pt x="20870" y="0"/>
                  </a:lnTo>
                  <a:cubicBezTo>
                    <a:pt x="26405" y="0"/>
                    <a:pt x="31713" y="2199"/>
                    <a:pt x="35627" y="6113"/>
                  </a:cubicBezTo>
                  <a:cubicBezTo>
                    <a:pt x="39541" y="10026"/>
                    <a:pt x="41739" y="15335"/>
                    <a:pt x="41739" y="20870"/>
                  </a:cubicBezTo>
                  <a:lnTo>
                    <a:pt x="41739" y="190370"/>
                  </a:lnTo>
                  <a:cubicBezTo>
                    <a:pt x="41739" y="201896"/>
                    <a:pt x="32396" y="211239"/>
                    <a:pt x="20870" y="211239"/>
                  </a:cubicBezTo>
                  <a:lnTo>
                    <a:pt x="20870" y="211239"/>
                  </a:lnTo>
                  <a:cubicBezTo>
                    <a:pt x="9344" y="211239"/>
                    <a:pt x="0" y="201896"/>
                    <a:pt x="0" y="190370"/>
                  </a:cubicBezTo>
                  <a:lnTo>
                    <a:pt x="0" y="20870"/>
                  </a:lnTo>
                  <a:cubicBezTo>
                    <a:pt x="0" y="9344"/>
                    <a:pt x="9344" y="0"/>
                    <a:pt x="208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048690" name="TextBox 4"/>
            <p:cNvSpPr txBox="1"/>
            <p:nvPr/>
          </p:nvSpPr>
          <p:spPr>
            <a:xfrm>
              <a:off x="0" y="-38100"/>
              <a:ext cx="41739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id="77" name="Group 5"/>
          <p:cNvGrpSpPr/>
          <p:nvPr/>
        </p:nvGrpSpPr>
        <p:grpSpPr>
          <a:xfrm rot="-10800000">
            <a:off x="1342762" y="-2892553"/>
            <a:ext cx="15602475" cy="15602475"/>
            <a:chOff x="0" y="0"/>
            <a:chExt cx="20803300" cy="20803300"/>
          </a:xfrm>
        </p:grpSpPr>
        <p:sp>
          <p:nvSpPr>
            <p:cNvPr id="1048691" name="Freeform 6"/>
            <p:cNvSpPr/>
            <p:nvPr/>
          </p:nvSpPr>
          <p:spPr>
            <a:xfrm>
              <a:off x="0" y="0"/>
              <a:ext cx="20803363" cy="20803363"/>
            </a:xfrm>
            <a:custGeom>
              <a:avLst/>
              <a:gdLst/>
              <a:ahLst/>
              <a:cxnLst/>
              <a:rect l="l" t="t" r="r" b="b"/>
              <a:pathLst>
                <a:path w="20803363" h="20803363">
                  <a:moveTo>
                    <a:pt x="0" y="10401681"/>
                  </a:moveTo>
                  <a:cubicBezTo>
                    <a:pt x="0" y="4656963"/>
                    <a:pt x="4656963" y="0"/>
                    <a:pt x="10401681" y="0"/>
                  </a:cubicBezTo>
                  <a:cubicBezTo>
                    <a:pt x="16146400" y="0"/>
                    <a:pt x="20803363" y="4656963"/>
                    <a:pt x="20803363" y="10401681"/>
                  </a:cubicBezTo>
                  <a:cubicBezTo>
                    <a:pt x="20803363" y="16146400"/>
                    <a:pt x="16146400" y="20803363"/>
                    <a:pt x="10401681" y="20803363"/>
                  </a:cubicBezTo>
                  <a:cubicBezTo>
                    <a:pt x="4656963" y="20803363"/>
                    <a:pt x="0" y="16146272"/>
                    <a:pt x="0" y="10401681"/>
                  </a:cubicBezTo>
                  <a:close/>
                  <a:moveTo>
                    <a:pt x="5200777" y="10401681"/>
                  </a:moveTo>
                  <a:cubicBezTo>
                    <a:pt x="5200777" y="13274041"/>
                    <a:pt x="7529323" y="15602458"/>
                    <a:pt x="10401554" y="15602458"/>
                  </a:cubicBezTo>
                  <a:cubicBezTo>
                    <a:pt x="13273787" y="15602458"/>
                    <a:pt x="15602331" y="13273914"/>
                    <a:pt x="15602331" y="10401681"/>
                  </a:cubicBezTo>
                  <a:cubicBezTo>
                    <a:pt x="15602331" y="7529450"/>
                    <a:pt x="13274039" y="5200777"/>
                    <a:pt x="10401681" y="5200777"/>
                  </a:cubicBezTo>
                  <a:cubicBezTo>
                    <a:pt x="7529323" y="5200777"/>
                    <a:pt x="5200777" y="7529322"/>
                    <a:pt x="5200777" y="10401681"/>
                  </a:cubicBezTo>
                  <a:close/>
                </a:path>
              </a:pathLst>
            </a:custGeom>
            <a:solidFill>
              <a:srgbClr val="B2C5E3">
                <a:alpha val="11765"/>
              </a:srgbClr>
            </a:solidFill>
          </p:spPr>
        </p:sp>
      </p:grpSp>
      <p:grpSp>
        <p:nvGrpSpPr>
          <p:cNvPr id="78" name="Group 7"/>
          <p:cNvGrpSpPr/>
          <p:nvPr/>
        </p:nvGrpSpPr>
        <p:grpSpPr>
          <a:xfrm rot="-10800000">
            <a:off x="2940741" y="-1571985"/>
            <a:ext cx="12406517" cy="12406517"/>
            <a:chOff x="0" y="0"/>
            <a:chExt cx="20803300" cy="20803300"/>
          </a:xfrm>
        </p:grpSpPr>
        <p:sp>
          <p:nvSpPr>
            <p:cNvPr id="1048692" name="Freeform 8"/>
            <p:cNvSpPr/>
            <p:nvPr/>
          </p:nvSpPr>
          <p:spPr>
            <a:xfrm>
              <a:off x="0" y="0"/>
              <a:ext cx="20803363" cy="20803363"/>
            </a:xfrm>
            <a:custGeom>
              <a:avLst/>
              <a:gdLst/>
              <a:ahLst/>
              <a:cxnLst/>
              <a:rect l="l" t="t" r="r" b="b"/>
              <a:pathLst>
                <a:path w="20803363" h="20803363">
                  <a:moveTo>
                    <a:pt x="0" y="10401681"/>
                  </a:moveTo>
                  <a:cubicBezTo>
                    <a:pt x="0" y="4656963"/>
                    <a:pt x="4656963" y="0"/>
                    <a:pt x="10401681" y="0"/>
                  </a:cubicBezTo>
                  <a:cubicBezTo>
                    <a:pt x="16146400" y="0"/>
                    <a:pt x="20803363" y="4656963"/>
                    <a:pt x="20803363" y="10401681"/>
                  </a:cubicBezTo>
                  <a:cubicBezTo>
                    <a:pt x="20803363" y="16146400"/>
                    <a:pt x="16146400" y="20803363"/>
                    <a:pt x="10401681" y="20803363"/>
                  </a:cubicBezTo>
                  <a:cubicBezTo>
                    <a:pt x="4656963" y="20803363"/>
                    <a:pt x="0" y="16146272"/>
                    <a:pt x="0" y="10401681"/>
                  </a:cubicBezTo>
                  <a:close/>
                  <a:moveTo>
                    <a:pt x="5200777" y="10401681"/>
                  </a:moveTo>
                  <a:cubicBezTo>
                    <a:pt x="5200777" y="13274041"/>
                    <a:pt x="7529323" y="15602458"/>
                    <a:pt x="10401554" y="15602458"/>
                  </a:cubicBezTo>
                  <a:cubicBezTo>
                    <a:pt x="13273787" y="15602458"/>
                    <a:pt x="15602331" y="13273914"/>
                    <a:pt x="15602331" y="10401681"/>
                  </a:cubicBezTo>
                  <a:cubicBezTo>
                    <a:pt x="15602331" y="7529450"/>
                    <a:pt x="13274039" y="5200777"/>
                    <a:pt x="10401681" y="5200777"/>
                  </a:cubicBezTo>
                  <a:cubicBezTo>
                    <a:pt x="7529323" y="5200777"/>
                    <a:pt x="5200777" y="7529322"/>
                    <a:pt x="5200777" y="10401681"/>
                  </a:cubicBezTo>
                  <a:close/>
                </a:path>
              </a:pathLst>
            </a:custGeom>
            <a:solidFill>
              <a:srgbClr val="B2C5E3">
                <a:alpha val="26667"/>
              </a:srgbClr>
            </a:solidFill>
          </p:spPr>
        </p:sp>
      </p:grpSp>
      <p:sp>
        <p:nvSpPr>
          <p:cNvPr id="1048693" name="Freeform 17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1048694" name="TextBox 18"/>
          <p:cNvSpPr txBox="1"/>
          <p:nvPr/>
        </p:nvSpPr>
        <p:spPr>
          <a:xfrm>
            <a:off x="1158816" y="964586"/>
            <a:ext cx="4185828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Effort</a:t>
            </a:r>
            <a:endParaRPr lang="en-US" sz="5000" b="1" spc="339">
              <a:solidFill>
                <a:srgbClr val="1B3F9B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阿里巴巴普惠体 Medium" panose="00020600040101010101" charset="-122"/>
            </a:endParaRPr>
          </a:p>
        </p:txBody>
      </p:sp>
      <p:pic>
        <p:nvPicPr>
          <p:cNvPr id="2097158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76500"/>
            <a:ext cx="5749290" cy="531050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48695" name="TextBox 23"/>
          <p:cNvSpPr txBox="1"/>
          <p:nvPr>
            <p:custDataLst>
              <p:tags r:id="rId3"/>
            </p:custDataLst>
          </p:nvPr>
        </p:nvSpPr>
        <p:spPr>
          <a:xfrm>
            <a:off x="840740" y="8115300"/>
            <a:ext cx="5440045" cy="521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4070"/>
              </a:lnSpc>
            </a:pPr>
            <a:r>
              <a:rPr lang="zh-CN" altLang="en-US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通过调用</a:t>
            </a:r>
            <a:r>
              <a:rPr lang="en-US" altLang="zh-CN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API </a:t>
            </a:r>
            <a:r>
              <a:rPr lang="zh-CN" altLang="en-US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获取充电站信息</a:t>
            </a:r>
            <a:endParaRPr lang="zh-CN" altLang="en-US" sz="2400">
              <a:solidFill>
                <a:srgbClr val="000000"/>
              </a:solidFill>
              <a:latin typeface="+mn-ea"/>
              <a:cs typeface="+mn-ea"/>
              <a:sym typeface="阿里巴巴普惠体" panose="00020600040101010101" charset="-122"/>
            </a:endParaRPr>
          </a:p>
        </p:txBody>
      </p:sp>
      <p:pic>
        <p:nvPicPr>
          <p:cNvPr id="2097159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2552700"/>
            <a:ext cx="10053320" cy="38963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48696" name="TextBox 23"/>
          <p:cNvSpPr txBox="1"/>
          <p:nvPr>
            <p:custDataLst>
              <p:tags r:id="rId5"/>
            </p:custDataLst>
          </p:nvPr>
        </p:nvSpPr>
        <p:spPr>
          <a:xfrm>
            <a:off x="9829800" y="6970395"/>
            <a:ext cx="5948680" cy="166624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algn="ctr">
              <a:lnSpc>
                <a:spcPts val="4070"/>
              </a:lnSpc>
            </a:pPr>
            <a:r>
              <a:rPr lang="zh-CN" altLang="en-US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并且每</a:t>
            </a:r>
            <a:r>
              <a:rPr lang="en-US" altLang="zh-CN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30s</a:t>
            </a:r>
            <a:r>
              <a:rPr lang="zh-CN" altLang="en-US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刷新一次</a:t>
            </a:r>
            <a:endParaRPr lang="zh-CN" altLang="en-US" sz="2400">
              <a:solidFill>
                <a:srgbClr val="000000"/>
              </a:solidFill>
              <a:latin typeface="+mn-ea"/>
              <a:cs typeface="+mn-ea"/>
              <a:sym typeface="阿里巴巴普惠体" panose="00020600040101010101" charset="-122"/>
            </a:endParaRPr>
          </a:p>
          <a:p>
            <a:pPr algn="ctr">
              <a:lnSpc>
                <a:spcPts val="4070"/>
              </a:lnSpc>
            </a:pPr>
            <a:r>
              <a:rPr lang="zh-CN" altLang="en-US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然后通过绑定</a:t>
            </a:r>
            <a:r>
              <a:rPr lang="en-US" altLang="zh-CN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 onClick </a:t>
            </a:r>
            <a:r>
              <a:rPr lang="zh-CN" altLang="en-US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事件跳转到评论界面</a:t>
            </a:r>
            <a:endParaRPr lang="zh-CN" altLang="en-US" sz="2400">
              <a:solidFill>
                <a:srgbClr val="000000"/>
              </a:solidFill>
              <a:latin typeface="+mn-ea"/>
              <a:cs typeface="+mn-ea"/>
              <a:sym typeface="阿里巴巴普惠体" panose="00020600040101010101" charset="-122"/>
            </a:endParaRPr>
          </a:p>
          <a:p>
            <a:pPr algn="ctr">
              <a:lnSpc>
                <a:spcPts val="4070"/>
              </a:lnSpc>
            </a:pPr>
            <a:r>
              <a:rPr lang="zh-CN" altLang="en-US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并且传入相关信息</a:t>
            </a:r>
            <a:endParaRPr lang="zh-CN" altLang="en-US" sz="2400">
              <a:solidFill>
                <a:srgbClr val="000000"/>
              </a:solidFill>
              <a:latin typeface="+mn-ea"/>
              <a:cs typeface="+mn-ea"/>
              <a:sym typeface="阿里巴巴普惠体" panose="00020600040101010101" charset="-122"/>
            </a:endParaRPr>
          </a:p>
          <a:p>
            <a:pPr algn="ctr">
              <a:lnSpc>
                <a:spcPts val="4070"/>
              </a:lnSpc>
            </a:pPr>
            <a:endParaRPr lang="zh-CN" altLang="en-US" sz="2400">
              <a:solidFill>
                <a:srgbClr val="000000"/>
              </a:solidFill>
              <a:latin typeface="+mn-ea"/>
              <a:cs typeface="+mn-ea"/>
              <a:sym typeface="阿里巴巴普惠体" panose="00020600040101010101" charset="-122"/>
            </a:endParaRPr>
          </a:p>
          <a:p>
            <a:pPr algn="ctr">
              <a:lnSpc>
                <a:spcPts val="4070"/>
              </a:lnSpc>
            </a:pPr>
            <a:endParaRPr lang="zh-CN" altLang="en-US" sz="2400">
              <a:solidFill>
                <a:srgbClr val="000000"/>
              </a:solidFill>
              <a:latin typeface="+mn-ea"/>
              <a:cs typeface="+mn-ea"/>
              <a:sym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7E0F7">
                <a:alpha val="0"/>
              </a:srgbClr>
            </a:gs>
            <a:gs pos="100000">
              <a:srgbClr val="D7E0F7">
                <a:alpha val="60500"/>
              </a:srgbClr>
            </a:gs>
          </a:gsLst>
          <a:lin ang="2700000"/>
        </a:gradFill>
        <a:effectLst/>
      </p:bgPr>
    </p:bg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2"/>
          <p:cNvGrpSpPr/>
          <p:nvPr/>
        </p:nvGrpSpPr>
        <p:grpSpPr>
          <a:xfrm rot="0">
            <a:off x="791828" y="1028700"/>
            <a:ext cx="158480" cy="802050"/>
            <a:chOff x="0" y="0"/>
            <a:chExt cx="41739" cy="211239"/>
          </a:xfrm>
        </p:grpSpPr>
        <p:sp>
          <p:nvSpPr>
            <p:cNvPr id="1048697" name="Freeform 3"/>
            <p:cNvSpPr/>
            <p:nvPr/>
          </p:nvSpPr>
          <p:spPr>
            <a:xfrm>
              <a:off x="0" y="0"/>
              <a:ext cx="41739" cy="211239"/>
            </a:xfrm>
            <a:custGeom>
              <a:avLst/>
              <a:gdLst/>
              <a:ahLst/>
              <a:cxnLst/>
              <a:rect l="l" t="t" r="r" b="b"/>
              <a:pathLst>
                <a:path w="41739" h="211239">
                  <a:moveTo>
                    <a:pt x="20870" y="0"/>
                  </a:moveTo>
                  <a:lnTo>
                    <a:pt x="20870" y="0"/>
                  </a:lnTo>
                  <a:cubicBezTo>
                    <a:pt x="26405" y="0"/>
                    <a:pt x="31713" y="2199"/>
                    <a:pt x="35627" y="6113"/>
                  </a:cubicBezTo>
                  <a:cubicBezTo>
                    <a:pt x="39541" y="10026"/>
                    <a:pt x="41739" y="15335"/>
                    <a:pt x="41739" y="20870"/>
                  </a:cubicBezTo>
                  <a:lnTo>
                    <a:pt x="41739" y="190370"/>
                  </a:lnTo>
                  <a:cubicBezTo>
                    <a:pt x="41739" y="201896"/>
                    <a:pt x="32396" y="211239"/>
                    <a:pt x="20870" y="211239"/>
                  </a:cubicBezTo>
                  <a:lnTo>
                    <a:pt x="20870" y="211239"/>
                  </a:lnTo>
                  <a:cubicBezTo>
                    <a:pt x="9344" y="211239"/>
                    <a:pt x="0" y="201896"/>
                    <a:pt x="0" y="190370"/>
                  </a:cubicBezTo>
                  <a:lnTo>
                    <a:pt x="0" y="20870"/>
                  </a:lnTo>
                  <a:cubicBezTo>
                    <a:pt x="0" y="9344"/>
                    <a:pt x="9344" y="0"/>
                    <a:pt x="208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048698" name="TextBox 4"/>
            <p:cNvSpPr txBox="1"/>
            <p:nvPr/>
          </p:nvSpPr>
          <p:spPr>
            <a:xfrm>
              <a:off x="0" y="-38100"/>
              <a:ext cx="41739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id="81" name="Group 5"/>
          <p:cNvGrpSpPr/>
          <p:nvPr/>
        </p:nvGrpSpPr>
        <p:grpSpPr>
          <a:xfrm rot="-10800000">
            <a:off x="1342762" y="-3010028"/>
            <a:ext cx="15602475" cy="15602475"/>
            <a:chOff x="0" y="0"/>
            <a:chExt cx="20803300" cy="20803300"/>
          </a:xfrm>
        </p:grpSpPr>
        <p:sp>
          <p:nvSpPr>
            <p:cNvPr id="1048699" name="Freeform 6"/>
            <p:cNvSpPr/>
            <p:nvPr/>
          </p:nvSpPr>
          <p:spPr>
            <a:xfrm>
              <a:off x="0" y="0"/>
              <a:ext cx="20803363" cy="20803363"/>
            </a:xfrm>
            <a:custGeom>
              <a:avLst/>
              <a:gdLst/>
              <a:ahLst/>
              <a:cxnLst/>
              <a:rect l="l" t="t" r="r" b="b"/>
              <a:pathLst>
                <a:path w="20803363" h="20803363">
                  <a:moveTo>
                    <a:pt x="0" y="10401681"/>
                  </a:moveTo>
                  <a:cubicBezTo>
                    <a:pt x="0" y="4656963"/>
                    <a:pt x="4656963" y="0"/>
                    <a:pt x="10401681" y="0"/>
                  </a:cubicBezTo>
                  <a:cubicBezTo>
                    <a:pt x="16146400" y="0"/>
                    <a:pt x="20803363" y="4656963"/>
                    <a:pt x="20803363" y="10401681"/>
                  </a:cubicBezTo>
                  <a:cubicBezTo>
                    <a:pt x="20803363" y="16146400"/>
                    <a:pt x="16146400" y="20803363"/>
                    <a:pt x="10401681" y="20803363"/>
                  </a:cubicBezTo>
                  <a:cubicBezTo>
                    <a:pt x="4656963" y="20803363"/>
                    <a:pt x="0" y="16146272"/>
                    <a:pt x="0" y="10401681"/>
                  </a:cubicBezTo>
                  <a:close/>
                  <a:moveTo>
                    <a:pt x="5200777" y="10401681"/>
                  </a:moveTo>
                  <a:cubicBezTo>
                    <a:pt x="5200777" y="13274041"/>
                    <a:pt x="7529323" y="15602458"/>
                    <a:pt x="10401554" y="15602458"/>
                  </a:cubicBezTo>
                  <a:cubicBezTo>
                    <a:pt x="13273787" y="15602458"/>
                    <a:pt x="15602331" y="13273914"/>
                    <a:pt x="15602331" y="10401681"/>
                  </a:cubicBezTo>
                  <a:cubicBezTo>
                    <a:pt x="15602331" y="7529450"/>
                    <a:pt x="13274039" y="5200777"/>
                    <a:pt x="10401681" y="5200777"/>
                  </a:cubicBezTo>
                  <a:cubicBezTo>
                    <a:pt x="7529323" y="5200777"/>
                    <a:pt x="5200777" y="7529322"/>
                    <a:pt x="5200777" y="10401681"/>
                  </a:cubicBezTo>
                  <a:close/>
                </a:path>
              </a:pathLst>
            </a:custGeom>
            <a:solidFill>
              <a:srgbClr val="B2C5E3">
                <a:alpha val="11765"/>
              </a:srgbClr>
            </a:solidFill>
          </p:spPr>
        </p:sp>
      </p:grpSp>
      <p:grpSp>
        <p:nvGrpSpPr>
          <p:cNvPr id="82" name="Group 7"/>
          <p:cNvGrpSpPr/>
          <p:nvPr/>
        </p:nvGrpSpPr>
        <p:grpSpPr>
          <a:xfrm rot="-10800000">
            <a:off x="2940741" y="-1571985"/>
            <a:ext cx="12406517" cy="12406517"/>
            <a:chOff x="0" y="0"/>
            <a:chExt cx="20803300" cy="20803300"/>
          </a:xfrm>
        </p:grpSpPr>
        <p:sp>
          <p:nvSpPr>
            <p:cNvPr id="1048700" name="Freeform 8"/>
            <p:cNvSpPr/>
            <p:nvPr/>
          </p:nvSpPr>
          <p:spPr>
            <a:xfrm>
              <a:off x="0" y="0"/>
              <a:ext cx="20803363" cy="20803363"/>
            </a:xfrm>
            <a:custGeom>
              <a:avLst/>
              <a:gdLst/>
              <a:ahLst/>
              <a:cxnLst/>
              <a:rect l="l" t="t" r="r" b="b"/>
              <a:pathLst>
                <a:path w="20803363" h="20803363">
                  <a:moveTo>
                    <a:pt x="0" y="10401681"/>
                  </a:moveTo>
                  <a:cubicBezTo>
                    <a:pt x="0" y="4656963"/>
                    <a:pt x="4656963" y="0"/>
                    <a:pt x="10401681" y="0"/>
                  </a:cubicBezTo>
                  <a:cubicBezTo>
                    <a:pt x="16146400" y="0"/>
                    <a:pt x="20803363" y="4656963"/>
                    <a:pt x="20803363" y="10401681"/>
                  </a:cubicBezTo>
                  <a:cubicBezTo>
                    <a:pt x="20803363" y="16146400"/>
                    <a:pt x="16146400" y="20803363"/>
                    <a:pt x="10401681" y="20803363"/>
                  </a:cubicBezTo>
                  <a:cubicBezTo>
                    <a:pt x="4656963" y="20803363"/>
                    <a:pt x="0" y="16146272"/>
                    <a:pt x="0" y="10401681"/>
                  </a:cubicBezTo>
                  <a:close/>
                  <a:moveTo>
                    <a:pt x="5200777" y="10401681"/>
                  </a:moveTo>
                  <a:cubicBezTo>
                    <a:pt x="5200777" y="13274041"/>
                    <a:pt x="7529323" y="15602458"/>
                    <a:pt x="10401554" y="15602458"/>
                  </a:cubicBezTo>
                  <a:cubicBezTo>
                    <a:pt x="13273787" y="15602458"/>
                    <a:pt x="15602331" y="13273914"/>
                    <a:pt x="15602331" y="10401681"/>
                  </a:cubicBezTo>
                  <a:cubicBezTo>
                    <a:pt x="15602331" y="7529450"/>
                    <a:pt x="13274039" y="5200777"/>
                    <a:pt x="10401681" y="5200777"/>
                  </a:cubicBezTo>
                  <a:cubicBezTo>
                    <a:pt x="7529323" y="5200777"/>
                    <a:pt x="5200777" y="7529322"/>
                    <a:pt x="5200777" y="10401681"/>
                  </a:cubicBezTo>
                  <a:close/>
                </a:path>
              </a:pathLst>
            </a:custGeom>
            <a:solidFill>
              <a:srgbClr val="B2C5E3">
                <a:alpha val="26667"/>
              </a:srgbClr>
            </a:solidFill>
          </p:spPr>
        </p:sp>
      </p:grpSp>
      <p:sp>
        <p:nvSpPr>
          <p:cNvPr id="1048701" name="Freeform 17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1048702" name="TextBox 18"/>
          <p:cNvSpPr txBox="1"/>
          <p:nvPr/>
        </p:nvSpPr>
        <p:spPr>
          <a:xfrm>
            <a:off x="1158816" y="964586"/>
            <a:ext cx="4185828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Effort</a:t>
            </a:r>
            <a:endParaRPr lang="en-US" sz="5000" b="1" spc="339">
              <a:solidFill>
                <a:srgbClr val="1B3F9B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阿里巴巴普惠体 Medium" panose="00020600040101010101" charset="-122"/>
            </a:endParaRPr>
          </a:p>
        </p:txBody>
      </p:sp>
      <p:sp>
        <p:nvSpPr>
          <p:cNvPr id="1048703" name="TextBox 23"/>
          <p:cNvSpPr txBox="1"/>
          <p:nvPr>
            <p:custDataLst>
              <p:tags r:id="rId2"/>
            </p:custDataLst>
          </p:nvPr>
        </p:nvSpPr>
        <p:spPr>
          <a:xfrm>
            <a:off x="8053070" y="8420100"/>
            <a:ext cx="8976360" cy="1565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4070"/>
              </a:lnSpc>
            </a:pPr>
            <a:r>
              <a:rPr lang="zh-CN" altLang="en-US" sz="20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在页面创建时调用数据获取函数并检查</a:t>
            </a:r>
            <a:r>
              <a:rPr lang="en-US" altLang="zh-CN" sz="20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jwt token</a:t>
            </a:r>
            <a:r>
              <a:rPr lang="zh-CN" altLang="en-US" sz="20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是否过期</a:t>
            </a:r>
            <a:endParaRPr lang="zh-CN" altLang="en-US" sz="2000">
              <a:solidFill>
                <a:srgbClr val="000000"/>
              </a:solidFill>
              <a:latin typeface="+mn-ea"/>
              <a:cs typeface="+mn-ea"/>
              <a:sym typeface="阿里巴巴普惠体" panose="00020600040101010101" charset="-122"/>
            </a:endParaRPr>
          </a:p>
          <a:p>
            <a:pPr algn="ctr">
              <a:lnSpc>
                <a:spcPts val="4070"/>
              </a:lnSpc>
            </a:pPr>
            <a:r>
              <a:rPr lang="zh-CN" altLang="en-US" sz="20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如果过期提示用户登陆过期并返回</a:t>
            </a:r>
            <a:endParaRPr lang="zh-CN" altLang="en-US" sz="2000">
              <a:solidFill>
                <a:srgbClr val="000000"/>
              </a:solidFill>
              <a:latin typeface="+mn-ea"/>
              <a:cs typeface="+mn-ea"/>
              <a:sym typeface="阿里巴巴普惠体" panose="00020600040101010101" charset="-122"/>
            </a:endParaRPr>
          </a:p>
          <a:p>
            <a:pPr algn="ctr">
              <a:lnSpc>
                <a:spcPts val="4070"/>
              </a:lnSpc>
            </a:pPr>
            <a:r>
              <a:rPr lang="zh-CN" altLang="en-US" sz="20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没有则向后端获取信息并绑定到页面上</a:t>
            </a:r>
            <a:endParaRPr lang="zh-CN" altLang="en-US" sz="2000">
              <a:solidFill>
                <a:srgbClr val="000000"/>
              </a:solidFill>
              <a:latin typeface="+mn-ea"/>
              <a:cs typeface="+mn-ea"/>
              <a:sym typeface="阿里巴巴普惠体" panose="00020600040101010101" charset="-122"/>
            </a:endParaRPr>
          </a:p>
        </p:txBody>
      </p:sp>
      <p:pic>
        <p:nvPicPr>
          <p:cNvPr id="2097160" name="图片 15" descr="微信图片_20241217165534"/>
          <p:cNvPicPr>
            <a:picLocks noChangeAspect="1"/>
          </p:cNvPicPr>
          <p:nvPr/>
        </p:nvPicPr>
        <p:blipFill>
          <a:blip r:embed="rId3"/>
          <a:srcRect l="2021" r="977"/>
          <a:stretch>
            <a:fillRect/>
          </a:stretch>
        </p:blipFill>
        <p:spPr>
          <a:xfrm>
            <a:off x="1600200" y="2095500"/>
            <a:ext cx="3657600" cy="76174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3" name="Group 11"/>
          <p:cNvGrpSpPr/>
          <p:nvPr>
            <p:custDataLst>
              <p:tags r:id="rId4"/>
            </p:custDataLst>
          </p:nvPr>
        </p:nvGrpSpPr>
        <p:grpSpPr>
          <a:xfrm rot="0">
            <a:off x="5669280" y="5295900"/>
            <a:ext cx="1614805" cy="533400"/>
            <a:chOff x="-4010660" y="2010591"/>
            <a:chExt cx="3285913" cy="659553"/>
          </a:xfrm>
        </p:grpSpPr>
        <p:sp>
          <p:nvSpPr>
            <p:cNvPr id="1048704" name="Freeform 12"/>
            <p:cNvSpPr/>
            <p:nvPr>
              <p:custDataLst>
                <p:tags r:id="rId5"/>
              </p:custDataLst>
            </p:nvPr>
          </p:nvSpPr>
          <p:spPr>
            <a:xfrm>
              <a:off x="-4010660" y="2010591"/>
              <a:ext cx="3285913" cy="659553"/>
            </a:xfrm>
            <a:custGeom>
              <a:avLst/>
              <a:gdLst/>
              <a:ahLst/>
              <a:cxnLst/>
              <a:rect l="l" t="t" r="r" b="b"/>
              <a:pathLst>
                <a:path w="6621906" h="871347">
                  <a:moveTo>
                    <a:pt x="0" y="853440"/>
                  </a:moveTo>
                  <a:lnTo>
                    <a:pt x="467360" y="386080"/>
                  </a:lnTo>
                  <a:cubicBezTo>
                    <a:pt x="469773" y="383667"/>
                    <a:pt x="472948" y="382397"/>
                    <a:pt x="476377" y="382397"/>
                  </a:cubicBezTo>
                  <a:lnTo>
                    <a:pt x="6226937" y="382397"/>
                  </a:lnTo>
                  <a:lnTo>
                    <a:pt x="6226937" y="395097"/>
                  </a:lnTo>
                  <a:lnTo>
                    <a:pt x="6217920" y="386080"/>
                  </a:lnTo>
                  <a:lnTo>
                    <a:pt x="6604000" y="0"/>
                  </a:lnTo>
                  <a:lnTo>
                    <a:pt x="6621906" y="17907"/>
                  </a:lnTo>
                  <a:lnTo>
                    <a:pt x="6235827" y="403987"/>
                  </a:lnTo>
                  <a:cubicBezTo>
                    <a:pt x="6233414" y="406400"/>
                    <a:pt x="6230239" y="407670"/>
                    <a:pt x="6226810" y="407670"/>
                  </a:cubicBezTo>
                  <a:lnTo>
                    <a:pt x="476377" y="407670"/>
                  </a:lnTo>
                  <a:lnTo>
                    <a:pt x="476377" y="394970"/>
                  </a:lnTo>
                  <a:lnTo>
                    <a:pt x="485394" y="403987"/>
                  </a:lnTo>
                  <a:lnTo>
                    <a:pt x="18034" y="871347"/>
                  </a:ln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  <p:txBody>
            <a:bodyPr/>
            <a:p>
              <a:endParaRPr lang="zh-CN" altLang="en-US"/>
            </a:p>
          </p:txBody>
        </p:sp>
      </p:grpSp>
      <p:sp>
        <p:nvSpPr>
          <p:cNvPr id="1048705" name="矩形 10"/>
          <p:cNvSpPr/>
          <p:nvPr/>
        </p:nvSpPr>
        <p:spPr>
          <a:xfrm>
            <a:off x="2098675" y="8531225"/>
            <a:ext cx="2630170" cy="6896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97161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2395" y="1257300"/>
            <a:ext cx="9617710" cy="70726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097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48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48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05" grpId="0" animBg="1"/>
      <p:bldP spid="104870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6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59" b="-9259"/>
            </a:stretch>
          </a:blipFill>
        </p:spPr>
      </p:sp>
      <p:grpSp>
        <p:nvGrpSpPr>
          <p:cNvPr id="85" name="Group 3"/>
          <p:cNvGrpSpPr/>
          <p:nvPr/>
        </p:nvGrpSpPr>
        <p:grpSpPr>
          <a:xfrm rot="0">
            <a:off x="1565478" y="6844096"/>
            <a:ext cx="3351643" cy="598959"/>
            <a:chOff x="0" y="0"/>
            <a:chExt cx="4468858" cy="798612"/>
          </a:xfrm>
        </p:grpSpPr>
        <p:grpSp>
          <p:nvGrpSpPr>
            <p:cNvPr id="86" name="Group 4"/>
            <p:cNvGrpSpPr/>
            <p:nvPr/>
          </p:nvGrpSpPr>
          <p:grpSpPr>
            <a:xfrm rot="0">
              <a:off x="0" y="0"/>
              <a:ext cx="4468858" cy="798612"/>
              <a:chOff x="0" y="0"/>
              <a:chExt cx="716258" cy="128000"/>
            </a:xfrm>
          </p:grpSpPr>
          <p:sp>
            <p:nvSpPr>
              <p:cNvPr id="1048707" name="Freeform 5"/>
              <p:cNvSpPr/>
              <p:nvPr/>
            </p:nvSpPr>
            <p:spPr>
              <a:xfrm>
                <a:off x="0" y="0"/>
                <a:ext cx="716258" cy="128000"/>
              </a:xfrm>
              <a:custGeom>
                <a:avLst/>
                <a:gdLst/>
                <a:ahLst/>
                <a:cxnLst/>
                <a:rect l="l" t="t" r="r" b="b"/>
                <a:pathLst>
                  <a:path w="716258" h="128000">
                    <a:moveTo>
                      <a:pt x="64000" y="0"/>
                    </a:moveTo>
                    <a:lnTo>
                      <a:pt x="652258" y="0"/>
                    </a:lnTo>
                    <a:cubicBezTo>
                      <a:pt x="669232" y="0"/>
                      <a:pt x="685511" y="6743"/>
                      <a:pt x="697513" y="18745"/>
                    </a:cubicBezTo>
                    <a:cubicBezTo>
                      <a:pt x="709516" y="30747"/>
                      <a:pt x="716258" y="47026"/>
                      <a:pt x="716258" y="64000"/>
                    </a:cubicBezTo>
                    <a:lnTo>
                      <a:pt x="716258" y="64000"/>
                    </a:lnTo>
                    <a:cubicBezTo>
                      <a:pt x="716258" y="80974"/>
                      <a:pt x="709516" y="97252"/>
                      <a:pt x="697513" y="109255"/>
                    </a:cubicBezTo>
                    <a:cubicBezTo>
                      <a:pt x="685511" y="121257"/>
                      <a:pt x="669232" y="128000"/>
                      <a:pt x="652258" y="128000"/>
                    </a:cubicBezTo>
                    <a:lnTo>
                      <a:pt x="64000" y="128000"/>
                    </a:lnTo>
                    <a:cubicBezTo>
                      <a:pt x="47026" y="128000"/>
                      <a:pt x="30747" y="121257"/>
                      <a:pt x="18745" y="109255"/>
                    </a:cubicBezTo>
                    <a:cubicBezTo>
                      <a:pt x="6743" y="97252"/>
                      <a:pt x="0" y="80974"/>
                      <a:pt x="0" y="64000"/>
                    </a:cubicBezTo>
                    <a:lnTo>
                      <a:pt x="0" y="64000"/>
                    </a:lnTo>
                    <a:cubicBezTo>
                      <a:pt x="0" y="47026"/>
                      <a:pt x="6743" y="30747"/>
                      <a:pt x="18745" y="18745"/>
                    </a:cubicBezTo>
                    <a:cubicBezTo>
                      <a:pt x="30747" y="6743"/>
                      <a:pt x="47026" y="0"/>
                      <a:pt x="640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4FEFE">
                      <a:alpha val="55500"/>
                    </a:srgbClr>
                  </a:gs>
                  <a:gs pos="100000">
                    <a:srgbClr val="0663F5">
                      <a:alpha val="39500"/>
                    </a:srgbClr>
                  </a:gs>
                </a:gsLst>
                <a:lin ang="0"/>
              </a:gradFill>
              <a:ln w="19050" cap="rnd">
                <a:gradFill>
                  <a:gsLst>
                    <a:gs pos="0">
                      <a:srgbClr val="24FEFE">
                        <a:alpha val="100000"/>
                      </a:srgbClr>
                    </a:gs>
                    <a:gs pos="100000">
                      <a:srgbClr val="0663F5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</p:sp>
          <p:sp>
            <p:nvSpPr>
              <p:cNvPr id="1048708" name="TextBox 6"/>
              <p:cNvSpPr txBox="1"/>
              <p:nvPr/>
            </p:nvSpPr>
            <p:spPr>
              <a:xfrm>
                <a:off x="0" y="-38100"/>
                <a:ext cx="716258" cy="166100"/>
              </a:xfrm>
              <a:prstGeom prst="rect">
                <a:avLst/>
              </a:prstGeom>
            </p:spPr>
            <p:txBody>
              <a:bodyPr lIns="62607" tIns="62607" rIns="62607" bIns="62607" rtlCol="0" anchor="ctr"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1048709" name="TextBox 7"/>
            <p:cNvSpPr txBox="1"/>
            <p:nvPr/>
          </p:nvSpPr>
          <p:spPr>
            <a:xfrm>
              <a:off x="457382" y="111439"/>
              <a:ext cx="3554093" cy="5977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ctr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  <a:sym typeface="阿里巴巴普惠体" panose="00020600040101010101" charset="-122"/>
                </a:rPr>
                <a:t>GROUP 1</a:t>
              </a:r>
              <a:endParaRPr lang="en-US" sz="250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endParaRPr>
            </a:p>
          </p:txBody>
        </p:sp>
      </p:grpSp>
      <p:sp>
        <p:nvSpPr>
          <p:cNvPr id="1048710" name="TextBox 8"/>
          <p:cNvSpPr txBox="1"/>
          <p:nvPr/>
        </p:nvSpPr>
        <p:spPr>
          <a:xfrm>
            <a:off x="1565275" y="3855720"/>
            <a:ext cx="16196310" cy="2032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6000" b="1" spc="759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The completeness </a:t>
            </a:r>
            <a:endParaRPr lang="en-US" altLang="zh-CN" sz="6000" b="1" spc="759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indent="0" algn="l" fontAlgn="auto">
              <a:lnSpc>
                <a:spcPct val="100000"/>
              </a:lnSpc>
            </a:pPr>
            <a:r>
              <a:rPr lang="en-US" altLang="zh-CN" sz="6000" b="1" spc="759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of the app testing</a:t>
            </a:r>
            <a:endParaRPr lang="en-US" altLang="zh-CN" sz="6000" b="1" spc="759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1048711" name="AutoShape 10"/>
          <p:cNvSpPr/>
          <p:nvPr/>
        </p:nvSpPr>
        <p:spPr>
          <a:xfrm flipV="1">
            <a:off x="10087351" y="5029200"/>
            <a:ext cx="667374" cy="0"/>
          </a:xfrm>
          <a:prstGeom prst="line">
            <a:avLst/>
          </a:prstGeom>
          <a:ln w="19050" cap="rnd">
            <a:gradFill>
              <a:gsLst>
                <a:gs pos="0">
                  <a:srgbClr val="24FEFE">
                    <a:alpha val="100000"/>
                  </a:srgbClr>
                </a:gs>
                <a:gs pos="50000">
                  <a:srgbClr val="127CFD">
                    <a:alpha val="100000"/>
                  </a:srgbClr>
                </a:gs>
                <a:gs pos="100000">
                  <a:srgbClr val="127CFD">
                    <a:alpha val="205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048712" name="TextBox 11"/>
          <p:cNvSpPr txBox="1"/>
          <p:nvPr/>
        </p:nvSpPr>
        <p:spPr>
          <a:xfrm>
            <a:off x="1565478" y="2693376"/>
            <a:ext cx="5497052" cy="107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1" spc="480">
                <a:solidFill>
                  <a:srgbClr val="1BC7FE"/>
                </a:solidFill>
                <a:latin typeface="阿里巴巴普惠体 Heavy" panose="00020600040101010101" charset="-122"/>
                <a:ea typeface="阿里巴巴普惠体 Heavy" panose="00020600040101010101" charset="-122"/>
                <a:cs typeface="阿里巴巴普惠体 Heavy" panose="00020600040101010101" charset="-122"/>
                <a:sym typeface="阿里巴巴普惠体 Heavy" panose="00020600040101010101" charset="-122"/>
              </a:rPr>
              <a:t>PART.02</a:t>
            </a:r>
            <a:endParaRPr lang="en-US" sz="6000" b="1" spc="480">
              <a:solidFill>
                <a:srgbClr val="1BC7FE"/>
              </a:solidFill>
              <a:latin typeface="阿里巴巴普惠体 Heavy" panose="00020600040101010101" charset="-122"/>
              <a:ea typeface="阿里巴巴普惠体 Heavy" panose="00020600040101010101" charset="-122"/>
              <a:cs typeface="阿里巴巴普惠体 Heavy" panose="00020600040101010101" charset="-122"/>
              <a:sym typeface="阿里巴巴普惠体 Heavy" panose="00020600040101010101" charset="-122"/>
            </a:endParaRPr>
          </a:p>
        </p:txBody>
      </p:sp>
      <p:sp>
        <p:nvSpPr>
          <p:cNvPr id="1048713" name="Freeform 12"/>
          <p:cNvSpPr/>
          <p:nvPr/>
        </p:nvSpPr>
        <p:spPr>
          <a:xfrm rot="5400000">
            <a:off x="692590" y="631183"/>
            <a:ext cx="672219" cy="746910"/>
          </a:xfrm>
          <a:custGeom>
            <a:avLst/>
            <a:gdLst/>
            <a:ahLst/>
            <a:cxnLst/>
            <a:rect l="l" t="t" r="r" b="b"/>
            <a:pathLst>
              <a:path w="672219" h="746910">
                <a:moveTo>
                  <a:pt x="0" y="0"/>
                </a:moveTo>
                <a:lnTo>
                  <a:pt x="672220" y="0"/>
                </a:lnTo>
                <a:lnTo>
                  <a:pt x="672220" y="746910"/>
                </a:lnTo>
                <a:lnTo>
                  <a:pt x="0" y="746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1" b="-1631"/>
            </a:stretch>
          </a:blipFill>
        </p:spPr>
      </p:sp>
      <p:sp>
        <p:nvSpPr>
          <p:cNvPr id="1048714" name="TextBox 8"/>
          <p:cNvSpPr txBox="1"/>
          <p:nvPr/>
        </p:nvSpPr>
        <p:spPr>
          <a:xfrm>
            <a:off x="1565478" y="6010910"/>
            <a:ext cx="6969275" cy="408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3190"/>
              </a:lnSpc>
            </a:pPr>
            <a:r>
              <a:rPr lang="zh-CN" altLang="en-US" sz="2100" spc="165">
                <a:solidFill>
                  <a:srgbClr val="FFFFFF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阿里巴巴普惠体 Light" panose="00020600040101010101" charset="-122"/>
                <a:sym typeface="阿里巴巴普惠体 Light" panose="00020600040101010101" charset="-122"/>
              </a:rPr>
              <a:t>应用测试的</a:t>
            </a:r>
            <a:r>
              <a:rPr lang="zh-CN" altLang="en-US" sz="2100" spc="165">
                <a:solidFill>
                  <a:srgbClr val="FFFFFF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阿里巴巴普惠体 Light" panose="00020600040101010101" charset="-122"/>
                <a:sym typeface="阿里巴巴普惠体 Light" panose="00020600040101010101" charset="-122"/>
              </a:rPr>
              <a:t>复杂性</a:t>
            </a:r>
            <a:endParaRPr lang="zh-CN" altLang="en-US" sz="2100" spc="165">
              <a:solidFill>
                <a:srgbClr val="FFFFFF"/>
              </a:solidFill>
              <a:latin typeface="阿里巴巴普惠体 Light" panose="00020600040101010101" charset="-122"/>
              <a:ea typeface="阿里巴巴普惠体 Light" panose="00020600040101010101" charset="-122"/>
              <a:cs typeface="阿里巴巴普惠体 Light" panose="00020600040101010101" charset="-122"/>
              <a:sym typeface="阿里巴巴普惠体 Light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7E0F7">
                <a:alpha val="0"/>
              </a:srgbClr>
            </a:gs>
            <a:gs pos="100000">
              <a:srgbClr val="D7E0F7">
                <a:alpha val="60500"/>
              </a:srgbClr>
            </a:gs>
          </a:gsLst>
          <a:lin ang="2700000"/>
        </a:gradFill>
        <a:effectLst/>
      </p:bgPr>
    </p:bg>
    <p:spTree>
      <p:nvGrpSpPr>
        <p:cNvPr id="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5" name="TextBox 2"/>
          <p:cNvSpPr txBox="1"/>
          <p:nvPr/>
        </p:nvSpPr>
        <p:spPr>
          <a:xfrm>
            <a:off x="1158816" y="354986"/>
            <a:ext cx="4185828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测试概况</a:t>
            </a:r>
            <a:endParaRPr lang="zh-CN" altLang="en-US" sz="5000" b="1" spc="339">
              <a:solidFill>
                <a:srgbClr val="1B3F9B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阿里巴巴普惠体 Medium" panose="00020600040101010101" charset="-122"/>
            </a:endParaRPr>
          </a:p>
        </p:txBody>
      </p:sp>
      <p:grpSp>
        <p:nvGrpSpPr>
          <p:cNvPr id="88" name="Group 3"/>
          <p:cNvGrpSpPr/>
          <p:nvPr/>
        </p:nvGrpSpPr>
        <p:grpSpPr>
          <a:xfrm rot="0">
            <a:off x="791828" y="419100"/>
            <a:ext cx="158480" cy="802050"/>
            <a:chOff x="0" y="0"/>
            <a:chExt cx="41739" cy="211239"/>
          </a:xfrm>
        </p:grpSpPr>
        <p:sp>
          <p:nvSpPr>
            <p:cNvPr id="1048716" name="Freeform 4"/>
            <p:cNvSpPr/>
            <p:nvPr/>
          </p:nvSpPr>
          <p:spPr>
            <a:xfrm>
              <a:off x="0" y="0"/>
              <a:ext cx="41739" cy="211239"/>
            </a:xfrm>
            <a:custGeom>
              <a:avLst/>
              <a:gdLst/>
              <a:ahLst/>
              <a:cxnLst/>
              <a:rect l="l" t="t" r="r" b="b"/>
              <a:pathLst>
                <a:path w="41739" h="211239">
                  <a:moveTo>
                    <a:pt x="20870" y="0"/>
                  </a:moveTo>
                  <a:lnTo>
                    <a:pt x="20870" y="0"/>
                  </a:lnTo>
                  <a:cubicBezTo>
                    <a:pt x="26405" y="0"/>
                    <a:pt x="31713" y="2199"/>
                    <a:pt x="35627" y="6113"/>
                  </a:cubicBezTo>
                  <a:cubicBezTo>
                    <a:pt x="39541" y="10026"/>
                    <a:pt x="41739" y="15335"/>
                    <a:pt x="41739" y="20870"/>
                  </a:cubicBezTo>
                  <a:lnTo>
                    <a:pt x="41739" y="190370"/>
                  </a:lnTo>
                  <a:cubicBezTo>
                    <a:pt x="41739" y="201896"/>
                    <a:pt x="32396" y="211239"/>
                    <a:pt x="20870" y="211239"/>
                  </a:cubicBezTo>
                  <a:lnTo>
                    <a:pt x="20870" y="211239"/>
                  </a:lnTo>
                  <a:cubicBezTo>
                    <a:pt x="9344" y="211239"/>
                    <a:pt x="0" y="201896"/>
                    <a:pt x="0" y="190370"/>
                  </a:cubicBezTo>
                  <a:lnTo>
                    <a:pt x="0" y="20870"/>
                  </a:lnTo>
                  <a:cubicBezTo>
                    <a:pt x="0" y="9344"/>
                    <a:pt x="9344" y="0"/>
                    <a:pt x="208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048717" name="TextBox 5"/>
            <p:cNvSpPr txBox="1"/>
            <p:nvPr/>
          </p:nvSpPr>
          <p:spPr>
            <a:xfrm>
              <a:off x="0" y="-38100"/>
              <a:ext cx="41739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id="89" name="Group 38"/>
          <p:cNvGrpSpPr/>
          <p:nvPr/>
        </p:nvGrpSpPr>
        <p:grpSpPr>
          <a:xfrm rot="0">
            <a:off x="719675" y="8609970"/>
            <a:ext cx="16759430" cy="1277611"/>
            <a:chOff x="0" y="0"/>
            <a:chExt cx="6957498" cy="530386"/>
          </a:xfrm>
        </p:grpSpPr>
        <p:sp>
          <p:nvSpPr>
            <p:cNvPr id="1048718" name="Freeform 39"/>
            <p:cNvSpPr/>
            <p:nvPr/>
          </p:nvSpPr>
          <p:spPr>
            <a:xfrm>
              <a:off x="0" y="0"/>
              <a:ext cx="6957498" cy="530386"/>
            </a:xfrm>
            <a:custGeom>
              <a:avLst/>
              <a:gdLst/>
              <a:ahLst/>
              <a:cxnLst/>
              <a:rect l="l" t="t" r="r" b="b"/>
              <a:pathLst>
                <a:path w="6957498" h="530386">
                  <a:moveTo>
                    <a:pt x="3478749" y="0"/>
                  </a:moveTo>
                  <a:cubicBezTo>
                    <a:pt x="1557489" y="0"/>
                    <a:pt x="0" y="118731"/>
                    <a:pt x="0" y="265193"/>
                  </a:cubicBezTo>
                  <a:cubicBezTo>
                    <a:pt x="0" y="411655"/>
                    <a:pt x="1557489" y="530386"/>
                    <a:pt x="3478749" y="530386"/>
                  </a:cubicBezTo>
                  <a:cubicBezTo>
                    <a:pt x="5400009" y="530386"/>
                    <a:pt x="6957498" y="411655"/>
                    <a:pt x="6957498" y="265193"/>
                  </a:cubicBezTo>
                  <a:cubicBezTo>
                    <a:pt x="6957498" y="118731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56240"/>
                  </a:srgbClr>
                </a:gs>
                <a:gs pos="50000">
                  <a:srgbClr val="B2C5E3">
                    <a:alpha val="11470"/>
                  </a:srgbClr>
                </a:gs>
                <a:gs pos="100000">
                  <a:srgbClr val="B2C5E3">
                    <a:alpha val="4662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1048719" name="TextBox 40"/>
            <p:cNvSpPr txBox="1"/>
            <p:nvPr/>
          </p:nvSpPr>
          <p:spPr>
            <a:xfrm>
              <a:off x="652265" y="11624"/>
              <a:ext cx="5652967" cy="469039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90" name="Group 41"/>
          <p:cNvGrpSpPr/>
          <p:nvPr/>
        </p:nvGrpSpPr>
        <p:grpSpPr>
          <a:xfrm rot="0">
            <a:off x="3493556" y="8881930"/>
            <a:ext cx="11211668" cy="752740"/>
            <a:chOff x="0" y="0"/>
            <a:chExt cx="6957498" cy="467119"/>
          </a:xfrm>
        </p:grpSpPr>
        <p:sp>
          <p:nvSpPr>
            <p:cNvPr id="1048720" name="Freeform 42"/>
            <p:cNvSpPr/>
            <p:nvPr/>
          </p:nvSpPr>
          <p:spPr>
            <a:xfrm>
              <a:off x="0" y="0"/>
              <a:ext cx="6957498" cy="467119"/>
            </a:xfrm>
            <a:custGeom>
              <a:avLst/>
              <a:gdLst/>
              <a:ahLst/>
              <a:cxnLst/>
              <a:rect l="l" t="t" r="r" b="b"/>
              <a:pathLst>
                <a:path w="6957498" h="467119">
                  <a:moveTo>
                    <a:pt x="3478749" y="0"/>
                  </a:moveTo>
                  <a:cubicBezTo>
                    <a:pt x="1557489" y="0"/>
                    <a:pt x="0" y="104568"/>
                    <a:pt x="0" y="233560"/>
                  </a:cubicBezTo>
                  <a:cubicBezTo>
                    <a:pt x="0" y="362551"/>
                    <a:pt x="1557489" y="467119"/>
                    <a:pt x="3478749" y="467119"/>
                  </a:cubicBezTo>
                  <a:cubicBezTo>
                    <a:pt x="5400009" y="467119"/>
                    <a:pt x="6957498" y="362551"/>
                    <a:pt x="6957498" y="233560"/>
                  </a:cubicBezTo>
                  <a:cubicBezTo>
                    <a:pt x="6957498" y="104568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76000"/>
                  </a:srgbClr>
                </a:gs>
                <a:gs pos="50000">
                  <a:srgbClr val="B2C5E3">
                    <a:alpha val="15500"/>
                  </a:srgbClr>
                </a:gs>
                <a:gs pos="100000">
                  <a:srgbClr val="B2C5E3">
                    <a:alpha val="63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1048721" name="TextBox 43"/>
            <p:cNvSpPr txBox="1"/>
            <p:nvPr/>
          </p:nvSpPr>
          <p:spPr>
            <a:xfrm>
              <a:off x="652265" y="5692"/>
              <a:ext cx="5652967" cy="417634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048722" name="Freeform 44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pic>
        <p:nvPicPr>
          <p:cNvPr id="2097162" name="图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409700"/>
            <a:ext cx="16626840" cy="2895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97163" name="图片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611370"/>
            <a:ext cx="12681585" cy="525018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48723" name="TextBox 26"/>
          <p:cNvSpPr txBox="1"/>
          <p:nvPr/>
        </p:nvSpPr>
        <p:spPr>
          <a:xfrm>
            <a:off x="13829665" y="4686300"/>
            <a:ext cx="3559175" cy="49072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just">
              <a:lnSpc>
                <a:spcPts val="2415"/>
              </a:lnSpc>
            </a:pPr>
            <a:r>
              <a:rPr lang="zh-CN" altLang="en-US" spc="14">
                <a:solidFill>
                  <a:srgbClr val="2D2B2C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该报告详细记录了</a:t>
            </a:r>
            <a:r>
              <a:rPr lang="en-US" altLang="zh-CN" spc="14">
                <a:solidFill>
                  <a:srgbClr val="2D2B2C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Redmi K40</a:t>
            </a:r>
            <a:r>
              <a:rPr lang="zh-CN" altLang="en-US" spc="14">
                <a:solidFill>
                  <a:srgbClr val="2D2B2C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、</a:t>
            </a:r>
            <a:r>
              <a:rPr lang="en-US" altLang="zh-CN" spc="14">
                <a:solidFill>
                  <a:srgbClr val="2D2B2C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iQOO Neo5</a:t>
            </a:r>
            <a:r>
              <a:rPr lang="zh-CN" altLang="en-US" spc="14">
                <a:solidFill>
                  <a:srgbClr val="2D2B2C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、黑鲨游戏手机</a:t>
            </a:r>
            <a:r>
              <a:rPr lang="en-US" altLang="zh-CN" spc="14">
                <a:solidFill>
                  <a:srgbClr val="2D2B2C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4</a:t>
            </a:r>
            <a:r>
              <a:rPr lang="zh-CN" altLang="en-US" spc="14">
                <a:solidFill>
                  <a:srgbClr val="2D2B2C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以及荣耀</a:t>
            </a:r>
            <a:r>
              <a:rPr lang="en-US" altLang="zh-CN" spc="14">
                <a:solidFill>
                  <a:srgbClr val="2D2B2C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50 Pro</a:t>
            </a:r>
            <a:r>
              <a:rPr lang="zh-CN" altLang="en-US" spc="14">
                <a:solidFill>
                  <a:srgbClr val="2D2B2C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等几款手机的性能测试结果。测试内容涵盖了初始化、安装、启动、遍历检查、</a:t>
            </a:r>
            <a:r>
              <a:rPr lang="en-US" altLang="zh-CN" spc="14">
                <a:solidFill>
                  <a:srgbClr val="2D2B2C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Monkey</a:t>
            </a:r>
            <a:r>
              <a:rPr lang="zh-CN" altLang="en-US" spc="14">
                <a:solidFill>
                  <a:srgbClr val="2D2B2C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压力测试以及卸载等多个环节，旨在全面评估手机的稳定性和可靠性。</a:t>
            </a:r>
            <a:endParaRPr lang="zh-CN" altLang="en-US" spc="14">
              <a:solidFill>
                <a:srgbClr val="2D2B2C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algn="just">
              <a:lnSpc>
                <a:spcPts val="2415"/>
              </a:lnSpc>
            </a:pPr>
            <a:endParaRPr lang="en-US" altLang="zh-CN" spc="14">
              <a:solidFill>
                <a:srgbClr val="2D2B2C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algn="just">
              <a:lnSpc>
                <a:spcPts val="2415"/>
              </a:lnSpc>
            </a:pPr>
            <a:r>
              <a:rPr lang="zh-CN" altLang="en-US" spc="14">
                <a:solidFill>
                  <a:srgbClr val="2D2B2C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经过我们的测试流程，所有参与测试的手机均表现出色，所有测试项目均顺利通过，没有出现安装失败、启动失败、运行异常或卸载失败等问题。这一结果不仅验证了这些手机在性能上的卓越表现，也体现了它们在应对各种使用场景时的稳定性和可靠性。</a:t>
            </a:r>
            <a:endParaRPr lang="zh-CN" altLang="en-US" spc="14">
              <a:solidFill>
                <a:srgbClr val="2D2B2C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1048724" name="文本框 5"/>
          <p:cNvSpPr txBox="1"/>
          <p:nvPr/>
        </p:nvSpPr>
        <p:spPr>
          <a:xfrm>
            <a:off x="4465955" y="654050"/>
            <a:ext cx="7878445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linkClick r:id="rId4" action="ppaction://hlinkfile"/>
              </a:rPr>
              <a:t>https://www.testin.cn/s/7fe95ca6</a:t>
            </a:r>
            <a:r>
              <a:rPr lang="en-US" altLang="zh-CN"/>
              <a:t> </a:t>
            </a:r>
            <a:r>
              <a:rPr lang="zh-CN" altLang="en-US"/>
              <a:t>点击此处即可查看详细的测试报告</a:t>
            </a:r>
            <a:r>
              <a:rPr lang="zh-CN" altLang="en-US"/>
              <a:t>信息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7E0F7">
                <a:alpha val="0"/>
              </a:srgbClr>
            </a:gs>
            <a:gs pos="100000">
              <a:srgbClr val="D7E0F7">
                <a:alpha val="60500"/>
              </a:srgbClr>
            </a:gs>
          </a:gsLst>
          <a:lin ang="2700000"/>
        </a:gradFill>
        <a:effectLst/>
      </p:bgPr>
    </p:bg>
    <p:spTree>
      <p:nvGrpSpPr>
        <p:cNvPr id="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5" name="TextBox 2"/>
          <p:cNvSpPr txBox="1"/>
          <p:nvPr/>
        </p:nvSpPr>
        <p:spPr>
          <a:xfrm>
            <a:off x="1158875" y="354965"/>
            <a:ext cx="15334615" cy="897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终端详细</a:t>
            </a:r>
            <a:endParaRPr lang="zh-CN" altLang="en-US" sz="5000" b="1" spc="339">
              <a:solidFill>
                <a:srgbClr val="1B3F9B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阿里巴巴普惠体 Medium" panose="00020600040101010101" charset="-122"/>
            </a:endParaRPr>
          </a:p>
        </p:txBody>
      </p:sp>
      <p:grpSp>
        <p:nvGrpSpPr>
          <p:cNvPr id="92" name="Group 3"/>
          <p:cNvGrpSpPr/>
          <p:nvPr/>
        </p:nvGrpSpPr>
        <p:grpSpPr>
          <a:xfrm rot="0">
            <a:off x="791828" y="419100"/>
            <a:ext cx="158480" cy="802050"/>
            <a:chOff x="0" y="0"/>
            <a:chExt cx="41739" cy="211239"/>
          </a:xfrm>
        </p:grpSpPr>
        <p:sp>
          <p:nvSpPr>
            <p:cNvPr id="1048726" name="Freeform 4"/>
            <p:cNvSpPr/>
            <p:nvPr/>
          </p:nvSpPr>
          <p:spPr>
            <a:xfrm>
              <a:off x="0" y="0"/>
              <a:ext cx="41739" cy="211239"/>
            </a:xfrm>
            <a:custGeom>
              <a:avLst/>
              <a:gdLst/>
              <a:ahLst/>
              <a:cxnLst/>
              <a:rect l="l" t="t" r="r" b="b"/>
              <a:pathLst>
                <a:path w="41739" h="211239">
                  <a:moveTo>
                    <a:pt x="20870" y="0"/>
                  </a:moveTo>
                  <a:lnTo>
                    <a:pt x="20870" y="0"/>
                  </a:lnTo>
                  <a:cubicBezTo>
                    <a:pt x="26405" y="0"/>
                    <a:pt x="31713" y="2199"/>
                    <a:pt x="35627" y="6113"/>
                  </a:cubicBezTo>
                  <a:cubicBezTo>
                    <a:pt x="39541" y="10026"/>
                    <a:pt x="41739" y="15335"/>
                    <a:pt x="41739" y="20870"/>
                  </a:cubicBezTo>
                  <a:lnTo>
                    <a:pt x="41739" y="190370"/>
                  </a:lnTo>
                  <a:cubicBezTo>
                    <a:pt x="41739" y="201896"/>
                    <a:pt x="32396" y="211239"/>
                    <a:pt x="20870" y="211239"/>
                  </a:cubicBezTo>
                  <a:lnTo>
                    <a:pt x="20870" y="211239"/>
                  </a:lnTo>
                  <a:cubicBezTo>
                    <a:pt x="9344" y="211239"/>
                    <a:pt x="0" y="201896"/>
                    <a:pt x="0" y="190370"/>
                  </a:cubicBezTo>
                  <a:lnTo>
                    <a:pt x="0" y="20870"/>
                  </a:lnTo>
                  <a:cubicBezTo>
                    <a:pt x="0" y="9344"/>
                    <a:pt x="9344" y="0"/>
                    <a:pt x="208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048727" name="TextBox 5"/>
            <p:cNvSpPr txBox="1"/>
            <p:nvPr/>
          </p:nvSpPr>
          <p:spPr>
            <a:xfrm>
              <a:off x="0" y="-38100"/>
              <a:ext cx="41739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id="93" name="Group 38"/>
          <p:cNvGrpSpPr/>
          <p:nvPr/>
        </p:nvGrpSpPr>
        <p:grpSpPr>
          <a:xfrm rot="0">
            <a:off x="719675" y="8609970"/>
            <a:ext cx="16759430" cy="1277611"/>
            <a:chOff x="0" y="0"/>
            <a:chExt cx="6957498" cy="530386"/>
          </a:xfrm>
        </p:grpSpPr>
        <p:sp>
          <p:nvSpPr>
            <p:cNvPr id="1048728" name="Freeform 39"/>
            <p:cNvSpPr/>
            <p:nvPr/>
          </p:nvSpPr>
          <p:spPr>
            <a:xfrm>
              <a:off x="0" y="0"/>
              <a:ext cx="6957498" cy="530386"/>
            </a:xfrm>
            <a:custGeom>
              <a:avLst/>
              <a:gdLst/>
              <a:ahLst/>
              <a:cxnLst/>
              <a:rect l="l" t="t" r="r" b="b"/>
              <a:pathLst>
                <a:path w="6957498" h="530386">
                  <a:moveTo>
                    <a:pt x="3478749" y="0"/>
                  </a:moveTo>
                  <a:cubicBezTo>
                    <a:pt x="1557489" y="0"/>
                    <a:pt x="0" y="118731"/>
                    <a:pt x="0" y="265193"/>
                  </a:cubicBezTo>
                  <a:cubicBezTo>
                    <a:pt x="0" y="411655"/>
                    <a:pt x="1557489" y="530386"/>
                    <a:pt x="3478749" y="530386"/>
                  </a:cubicBezTo>
                  <a:cubicBezTo>
                    <a:pt x="5400009" y="530386"/>
                    <a:pt x="6957498" y="411655"/>
                    <a:pt x="6957498" y="265193"/>
                  </a:cubicBezTo>
                  <a:cubicBezTo>
                    <a:pt x="6957498" y="118731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56240"/>
                  </a:srgbClr>
                </a:gs>
                <a:gs pos="50000">
                  <a:srgbClr val="B2C5E3">
                    <a:alpha val="11470"/>
                  </a:srgbClr>
                </a:gs>
                <a:gs pos="100000">
                  <a:srgbClr val="B2C5E3">
                    <a:alpha val="4662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1048729" name="TextBox 40"/>
            <p:cNvSpPr txBox="1"/>
            <p:nvPr/>
          </p:nvSpPr>
          <p:spPr>
            <a:xfrm>
              <a:off x="652265" y="11624"/>
              <a:ext cx="5652967" cy="469039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94" name="Group 41"/>
          <p:cNvGrpSpPr/>
          <p:nvPr/>
        </p:nvGrpSpPr>
        <p:grpSpPr>
          <a:xfrm rot="0">
            <a:off x="3493556" y="8881930"/>
            <a:ext cx="11211668" cy="752740"/>
            <a:chOff x="0" y="0"/>
            <a:chExt cx="6957498" cy="467119"/>
          </a:xfrm>
        </p:grpSpPr>
        <p:sp>
          <p:nvSpPr>
            <p:cNvPr id="1048730" name="Freeform 42"/>
            <p:cNvSpPr/>
            <p:nvPr/>
          </p:nvSpPr>
          <p:spPr>
            <a:xfrm>
              <a:off x="0" y="0"/>
              <a:ext cx="6957498" cy="467119"/>
            </a:xfrm>
            <a:custGeom>
              <a:avLst/>
              <a:gdLst/>
              <a:ahLst/>
              <a:cxnLst/>
              <a:rect l="l" t="t" r="r" b="b"/>
              <a:pathLst>
                <a:path w="6957498" h="467119">
                  <a:moveTo>
                    <a:pt x="3478749" y="0"/>
                  </a:moveTo>
                  <a:cubicBezTo>
                    <a:pt x="1557489" y="0"/>
                    <a:pt x="0" y="104568"/>
                    <a:pt x="0" y="233560"/>
                  </a:cubicBezTo>
                  <a:cubicBezTo>
                    <a:pt x="0" y="362551"/>
                    <a:pt x="1557489" y="467119"/>
                    <a:pt x="3478749" y="467119"/>
                  </a:cubicBezTo>
                  <a:cubicBezTo>
                    <a:pt x="5400009" y="467119"/>
                    <a:pt x="6957498" y="362551"/>
                    <a:pt x="6957498" y="233560"/>
                  </a:cubicBezTo>
                  <a:cubicBezTo>
                    <a:pt x="6957498" y="104568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76000"/>
                  </a:srgbClr>
                </a:gs>
                <a:gs pos="50000">
                  <a:srgbClr val="B2C5E3">
                    <a:alpha val="15500"/>
                  </a:srgbClr>
                </a:gs>
                <a:gs pos="100000">
                  <a:srgbClr val="B2C5E3">
                    <a:alpha val="63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1048731" name="TextBox 43"/>
            <p:cNvSpPr txBox="1"/>
            <p:nvPr/>
          </p:nvSpPr>
          <p:spPr>
            <a:xfrm>
              <a:off x="652265" y="5692"/>
              <a:ext cx="5652967" cy="417634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048732" name="Freeform 44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aphicFrame>
        <p:nvGraphicFramePr>
          <p:cNvPr id="4194306" name="表格 5"/>
          <p:cNvGraphicFramePr/>
          <p:nvPr>
            <p:custDataLst>
              <p:tags r:id="rId2"/>
            </p:custDataLst>
          </p:nvPr>
        </p:nvGraphicFramePr>
        <p:xfrm>
          <a:off x="1158240" y="1847850"/>
          <a:ext cx="16101060" cy="6355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3510"/>
                <a:gridCol w="2683510"/>
                <a:gridCol w="2683510"/>
                <a:gridCol w="2683510"/>
                <a:gridCol w="2683510"/>
                <a:gridCol w="2683510"/>
              </a:tblGrid>
              <a:tr h="10591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名称</a:t>
                      </a:r>
                      <a:endParaRPr lang="zh-CN" altLang="en-US" sz="2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系统</a:t>
                      </a:r>
                      <a:endParaRPr lang="zh-CN" altLang="en-US" sz="2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型号</a:t>
                      </a:r>
                      <a:endParaRPr lang="zh-CN" altLang="en-US" sz="2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版本</a:t>
                      </a:r>
                      <a:endParaRPr lang="zh-CN" altLang="en-US" sz="2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分辨率</a:t>
                      </a:r>
                      <a:endParaRPr lang="zh-CN" altLang="en-US" sz="2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800"/>
                        <a:t>IMEI</a:t>
                      </a:r>
                      <a:endParaRPr lang="en-US" altLang="zh-CN" sz="2800"/>
                    </a:p>
                  </a:txBody>
                  <a:tcPr anchor="ctr" anchorCtr="0"/>
                </a:tc>
              </a:tr>
              <a:tr h="1059180"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Redmi K40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android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M2012K11AC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13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1080 x 2400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863074053631967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</a:tr>
              <a:tr h="1059180"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iQOO Neo5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android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V2055A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13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1080 x 2400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862257058714711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</a:tr>
              <a:tr h="1059180"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黑鲨 游戏手机</a:t>
                      </a: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android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KSR-A0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12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1080 x 2400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869901051570074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</a:tr>
              <a:tr h="1059180"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荣耀 </a:t>
                      </a: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50 Pro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android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RNA-AN00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12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1236 x 2676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861400055812101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</a:tr>
              <a:tr h="1059180"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Realme Q3 Pro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android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RMX2205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11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1080 x 2400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macd097fed8557b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newsflash/>
      </p:transition>
    </mc:Choice>
    <mc:Fallback>
      <p:transition spd="med">
        <p:newsflash/>
      </p:transition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10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11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12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13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14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15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16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17.xml><?xml version="1.0" encoding="utf-8"?>
<p:tagLst xmlns:p="http://schemas.openxmlformats.org/presentationml/2006/main">
  <p:tag name="KSO_WM_DIAGRAM_VIRTUALLY_FRAME" val="{&quot;height&quot;:598.6327559055119,&quot;left&quot;:81,&quot;top&quot;:158.11724409448817,&quot;width&quot;:1265.18094488189}"/>
</p:tagLst>
</file>

<file path=ppt/tags/tag18.xml><?xml version="1.0" encoding="utf-8"?>
<p:tagLst xmlns:p="http://schemas.openxmlformats.org/presentationml/2006/main">
  <p:tag name="KSO_WM_DIAGRAM_VIRTUALLY_FRAME" val="{&quot;height&quot;:598.6327559055119,&quot;left&quot;:81,&quot;top&quot;:158.11724409448817,&quot;width&quot;:1265.18094488189}"/>
</p:tagLst>
</file>

<file path=ppt/tags/tag19.xml><?xml version="1.0" encoding="utf-8"?>
<p:tagLst xmlns:p="http://schemas.openxmlformats.org/presentationml/2006/main">
  <p:tag name="KSO_WM_DIAGRAM_VIRTUALLY_FRAME" val="{&quot;height&quot;:598.6327559055119,&quot;left&quot;:81,&quot;top&quot;:158.11724409448817,&quot;width&quot;:1265.18094488189}"/>
</p:tagLst>
</file>

<file path=ppt/tags/tag2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20.xml><?xml version="1.0" encoding="utf-8"?>
<p:tagLst xmlns:p="http://schemas.openxmlformats.org/presentationml/2006/main">
  <p:tag name="KSO_WM_DIAGRAM_VIRTUALLY_FRAME" val="{&quot;height&quot;:598.6327559055119,&quot;left&quot;:81,&quot;top&quot;:158.11724409448817,&quot;width&quot;:1265.18094488189}"/>
</p:tagLst>
</file>

<file path=ppt/tags/tag21.xml><?xml version="1.0" encoding="utf-8"?>
<p:tagLst xmlns:p="http://schemas.openxmlformats.org/presentationml/2006/main">
  <p:tag name="KSO_WM_DIAGRAM_VIRTUALLY_FRAME" val="{&quot;height&quot;:598.6327559055119,&quot;left&quot;:81,&quot;top&quot;:158.11724409448817,&quot;width&quot;:1265.18094488189}"/>
</p:tagLst>
</file>

<file path=ppt/tags/tag22.xml><?xml version="1.0" encoding="utf-8"?>
<p:tagLst xmlns:p="http://schemas.openxmlformats.org/presentationml/2006/main">
  <p:tag name="KSO_WM_DIAGRAM_VIRTUALLY_FRAME" val="{&quot;height&quot;:598.6327559055119,&quot;left&quot;:81,&quot;top&quot;:158.11724409448817,&quot;width&quot;:1265.18094488189}"/>
</p:tagLst>
</file>

<file path=ppt/tags/tag23.xml><?xml version="1.0" encoding="utf-8"?>
<p:tagLst xmlns:p="http://schemas.openxmlformats.org/presentationml/2006/main">
  <p:tag name="KSO_WM_DIAGRAM_VIRTUALLY_FRAME" val="{&quot;height&quot;:598.6327559055119,&quot;left&quot;:81,&quot;top&quot;:158.11724409448817,&quot;width&quot;:1265.18094488189}"/>
</p:tagLst>
</file>

<file path=ppt/tags/tag24.xml><?xml version="1.0" encoding="utf-8"?>
<p:tagLst xmlns:p="http://schemas.openxmlformats.org/presentationml/2006/main">
  <p:tag name="KSO_WM_DIAGRAM_VIRTUALLY_FRAME" val="{&quot;height&quot;:598.6327559055119,&quot;left&quot;:81,&quot;top&quot;:158.11724409448817,&quot;width&quot;:1265.18094488189}"/>
</p:tagLst>
</file>

<file path=ppt/tags/tag25.xml><?xml version="1.0" encoding="utf-8"?>
<p:tagLst xmlns:p="http://schemas.openxmlformats.org/presentationml/2006/main">
  <p:tag name="TABLE_ENDDRAG_ORIGIN_RECT" val="1132*349"/>
  <p:tag name="TABLE_ENDDRAG_RECT" val="91*145*1132*349"/>
</p:tagLst>
</file>

<file path=ppt/tags/tag26.xml><?xml version="1.0" encoding="utf-8"?>
<p:tagLst xmlns:p="http://schemas.openxmlformats.org/presentationml/2006/main">
  <p:tag name="TABLE_ENDDRAG_ORIGIN_RECT" val="1225*529"/>
  <p:tag name="TABLE_ENDDRAG_RECT" val="101*192*1225*529"/>
</p:tagLst>
</file>

<file path=ppt/tags/tag27.xml><?xml version="1.0" encoding="utf-8"?>
<p:tagLst xmlns:p="http://schemas.openxmlformats.org/presentationml/2006/main">
  <p:tag name="TABLE_ENDDRAG_ORIGIN_RECT" val="1225*529"/>
  <p:tag name="TABLE_ENDDRAG_RECT" val="101*192*1225*529"/>
</p:tagLst>
</file>

<file path=ppt/tags/tag3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4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5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6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7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8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9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2537</Words>
  <Application>WPS 演示</Application>
  <PresentationFormat/>
  <Paragraphs>345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5" baseType="lpstr">
      <vt:lpstr>Arial</vt:lpstr>
      <vt:lpstr>宋体</vt:lpstr>
      <vt:lpstr>Wingdings</vt:lpstr>
      <vt:lpstr>阿里巴巴普惠体 Bold</vt:lpstr>
      <vt:lpstr>阿里巴巴普惠体</vt:lpstr>
      <vt:lpstr>思源黑体 Bold</vt:lpstr>
      <vt:lpstr>黑体</vt:lpstr>
      <vt:lpstr>阿里巴巴普惠体 Heavy</vt:lpstr>
      <vt:lpstr>阿里巴巴普惠体 Light</vt:lpstr>
      <vt:lpstr>阿里巴巴普惠体 Medium</vt:lpstr>
      <vt:lpstr>微软雅黑</vt:lpstr>
      <vt:lpstr>Calibri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黑蓝色科技风企业宣传商业计划书演示文稿</dc:title>
  <dc:creator>23127PN0CC</dc:creator>
  <cp:lastModifiedBy>Allen Lai</cp:lastModifiedBy>
  <cp:revision>1</cp:revision>
  <dcterms:created xsi:type="dcterms:W3CDTF">2024-12-26T11:02:00Z</dcterms:created>
  <dcterms:modified xsi:type="dcterms:W3CDTF">2024-12-26T11:02:02Z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6EC90C03525641139BD160D3F671F8F4_13</vt:lpwstr>
  </property>
  <property fmtid="{D5CDD505-2E9C-101B-9397-08002B2CF9AE}" pid="3" name="KSOProductBuildVer">
    <vt:lpwstr>2052-12.1.0.19302</vt:lpwstr>
  </property>
</Properties>
</file>